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notesMasterIdLst>
    <p:notesMasterId r:id="rId159"/>
  </p:notesMasterIdLst>
  <p:sldIdLst>
    <p:sldId id="1176" r:id="rId2"/>
    <p:sldId id="1343" r:id="rId3"/>
    <p:sldId id="1344" r:id="rId4"/>
    <p:sldId id="1175" r:id="rId5"/>
    <p:sldId id="1177" r:id="rId6"/>
    <p:sldId id="1191" r:id="rId7"/>
    <p:sldId id="1197" r:id="rId8"/>
    <p:sldId id="1198" r:id="rId9"/>
    <p:sldId id="1199" r:id="rId10"/>
    <p:sldId id="1200" r:id="rId11"/>
    <p:sldId id="1192" r:id="rId12"/>
    <p:sldId id="1193" r:id="rId13"/>
    <p:sldId id="1194" r:id="rId14"/>
    <p:sldId id="1195" r:id="rId15"/>
    <p:sldId id="1341" r:id="rId16"/>
    <p:sldId id="1342" r:id="rId17"/>
    <p:sldId id="1201" r:id="rId18"/>
    <p:sldId id="1203" r:id="rId19"/>
    <p:sldId id="1204" r:id="rId20"/>
    <p:sldId id="1206" r:id="rId21"/>
    <p:sldId id="1207" r:id="rId22"/>
    <p:sldId id="1208" r:id="rId23"/>
    <p:sldId id="1209" r:id="rId24"/>
    <p:sldId id="1210" r:id="rId25"/>
    <p:sldId id="1211" r:id="rId26"/>
    <p:sldId id="1212" r:id="rId27"/>
    <p:sldId id="1213" r:id="rId28"/>
    <p:sldId id="1214" r:id="rId29"/>
    <p:sldId id="1215" r:id="rId30"/>
    <p:sldId id="1216" r:id="rId31"/>
    <p:sldId id="1217" r:id="rId32"/>
    <p:sldId id="1219" r:id="rId33"/>
    <p:sldId id="1220" r:id="rId34"/>
    <p:sldId id="1221" r:id="rId35"/>
    <p:sldId id="1222" r:id="rId36"/>
    <p:sldId id="1223" r:id="rId37"/>
    <p:sldId id="1224" r:id="rId38"/>
    <p:sldId id="1225" r:id="rId39"/>
    <p:sldId id="1226" r:id="rId40"/>
    <p:sldId id="1227" r:id="rId41"/>
    <p:sldId id="1228" r:id="rId42"/>
    <p:sldId id="1229" r:id="rId43"/>
    <p:sldId id="1230" r:id="rId44"/>
    <p:sldId id="1231" r:id="rId45"/>
    <p:sldId id="1232" r:id="rId46"/>
    <p:sldId id="1233" r:id="rId47"/>
    <p:sldId id="1234" r:id="rId48"/>
    <p:sldId id="1235" r:id="rId49"/>
    <p:sldId id="1236" r:id="rId50"/>
    <p:sldId id="1237" r:id="rId51"/>
    <p:sldId id="1238" r:id="rId52"/>
    <p:sldId id="1347" r:id="rId53"/>
    <p:sldId id="1346" r:id="rId54"/>
    <p:sldId id="1345" r:id="rId55"/>
    <p:sldId id="1239" r:id="rId56"/>
    <p:sldId id="1348" r:id="rId57"/>
    <p:sldId id="1349" r:id="rId58"/>
    <p:sldId id="1350" r:id="rId59"/>
    <p:sldId id="1351" r:id="rId60"/>
    <p:sldId id="1352" r:id="rId61"/>
    <p:sldId id="1240" r:id="rId62"/>
    <p:sldId id="1241" r:id="rId63"/>
    <p:sldId id="1242" r:id="rId64"/>
    <p:sldId id="1243" r:id="rId65"/>
    <p:sldId id="1249" r:id="rId66"/>
    <p:sldId id="1250" r:id="rId67"/>
    <p:sldId id="1251" r:id="rId68"/>
    <p:sldId id="1252" r:id="rId69"/>
    <p:sldId id="1253" r:id="rId70"/>
    <p:sldId id="1254" r:id="rId71"/>
    <p:sldId id="1255" r:id="rId72"/>
    <p:sldId id="1256" r:id="rId73"/>
    <p:sldId id="1257" r:id="rId74"/>
    <p:sldId id="1258" r:id="rId75"/>
    <p:sldId id="1259" r:id="rId76"/>
    <p:sldId id="1260" r:id="rId77"/>
    <p:sldId id="1261" r:id="rId78"/>
    <p:sldId id="1264" r:id="rId79"/>
    <p:sldId id="1265" r:id="rId80"/>
    <p:sldId id="1356" r:id="rId81"/>
    <p:sldId id="1266" r:id="rId82"/>
    <p:sldId id="1267" r:id="rId83"/>
    <p:sldId id="1268" r:id="rId84"/>
    <p:sldId id="1269" r:id="rId85"/>
    <p:sldId id="1270" r:id="rId86"/>
    <p:sldId id="1271" r:id="rId87"/>
    <p:sldId id="1355" r:id="rId88"/>
    <p:sldId id="1274" r:id="rId89"/>
    <p:sldId id="1275" r:id="rId90"/>
    <p:sldId id="1353" r:id="rId91"/>
    <p:sldId id="1276" r:id="rId92"/>
    <p:sldId id="1277" r:id="rId93"/>
    <p:sldId id="1280" r:id="rId94"/>
    <p:sldId id="1281" r:id="rId95"/>
    <p:sldId id="1282" r:id="rId96"/>
    <p:sldId id="1357" r:id="rId97"/>
    <p:sldId id="1285" r:id="rId98"/>
    <p:sldId id="1286" r:id="rId99"/>
    <p:sldId id="1287" r:id="rId100"/>
    <p:sldId id="1284" r:id="rId101"/>
    <p:sldId id="1278" r:id="rId102"/>
    <p:sldId id="1279" r:id="rId103"/>
    <p:sldId id="1289" r:id="rId104"/>
    <p:sldId id="1290" r:id="rId105"/>
    <p:sldId id="1291" r:id="rId106"/>
    <p:sldId id="1292" r:id="rId107"/>
    <p:sldId id="1293" r:id="rId108"/>
    <p:sldId id="1294" r:id="rId109"/>
    <p:sldId id="1295" r:id="rId110"/>
    <p:sldId id="1296" r:id="rId111"/>
    <p:sldId id="1283" r:id="rId112"/>
    <p:sldId id="1297" r:id="rId113"/>
    <p:sldId id="1358" r:id="rId114"/>
    <p:sldId id="1298" r:id="rId115"/>
    <p:sldId id="1299" r:id="rId116"/>
    <p:sldId id="1303" r:id="rId117"/>
    <p:sldId id="1309" r:id="rId118"/>
    <p:sldId id="1310" r:id="rId119"/>
    <p:sldId id="1311" r:id="rId120"/>
    <p:sldId id="1312" r:id="rId121"/>
    <p:sldId id="1313" r:id="rId122"/>
    <p:sldId id="1314" r:id="rId123"/>
    <p:sldId id="1315" r:id="rId124"/>
    <p:sldId id="1316" r:id="rId125"/>
    <p:sldId id="1317" r:id="rId126"/>
    <p:sldId id="1318" r:id="rId127"/>
    <p:sldId id="1319" r:id="rId128"/>
    <p:sldId id="1320" r:id="rId129"/>
    <p:sldId id="1321" r:id="rId130"/>
    <p:sldId id="1322" r:id="rId131"/>
    <p:sldId id="1323" r:id="rId132"/>
    <p:sldId id="1324" r:id="rId133"/>
    <p:sldId id="1325" r:id="rId134"/>
    <p:sldId id="1326" r:id="rId135"/>
    <p:sldId id="1327" r:id="rId136"/>
    <p:sldId id="1328" r:id="rId137"/>
    <p:sldId id="1329" r:id="rId138"/>
    <p:sldId id="1330" r:id="rId139"/>
    <p:sldId id="1331" r:id="rId140"/>
    <p:sldId id="1332" r:id="rId141"/>
    <p:sldId id="1333" r:id="rId142"/>
    <p:sldId id="1334" r:id="rId143"/>
    <p:sldId id="1335" r:id="rId144"/>
    <p:sldId id="1336" r:id="rId145"/>
    <p:sldId id="1337" r:id="rId146"/>
    <p:sldId id="1338" r:id="rId147"/>
    <p:sldId id="1340" r:id="rId148"/>
    <p:sldId id="1288" r:id="rId149"/>
    <p:sldId id="1304" r:id="rId150"/>
    <p:sldId id="1305" r:id="rId151"/>
    <p:sldId id="1306" r:id="rId152"/>
    <p:sldId id="1307" r:id="rId153"/>
    <p:sldId id="1308" r:id="rId154"/>
    <p:sldId id="1300" r:id="rId155"/>
    <p:sldId id="1301" r:id="rId156"/>
    <p:sldId id="1302" r:id="rId157"/>
    <p:sldId id="1354" r:id="rId1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JavaScript" id="{A5F7FA8F-4211-4476-8F61-75EE5274C2EF}">
          <p14:sldIdLst>
            <p14:sldId id="1176"/>
          </p14:sldIdLst>
        </p14:section>
        <p14:section name="Öğrenilecek keywords" id="{22A011F9-EE40-4C8D-A315-CEFE97F102EA}">
          <p14:sldIdLst>
            <p14:sldId id="1343"/>
          </p14:sldIdLst>
        </p14:section>
        <p14:section name="Ödev" id="{0F42C710-DF2D-4699-A27B-786534ED4E76}">
          <p14:sldIdLst>
            <p14:sldId id="1344"/>
          </p14:sldIdLst>
        </p14:section>
        <p14:section name="+++++++++++++++++++++++++++++++++++++++" id="{F5D09488-A2BB-49BB-907E-AFBBE7B62179}">
          <p14:sldIdLst/>
        </p14:section>
        <p14:section name="1.BÖLÜM (Kurulumlar -Html5)" id="{3AFEC421-C3B4-43D3-9E31-EA1838D497C7}">
          <p14:sldIdLst>
            <p14:sldId id="1175"/>
          </p14:sldIdLst>
        </p14:section>
        <p14:section name="Resmi sitesi" id="{B5912888-F538-4F34-A04E-2ACFEA3F9EEE}">
          <p14:sldIdLst>
            <p14:sldId id="1177"/>
          </p14:sldIdLst>
        </p14:section>
        <p14:section name="Kurulumlar" id="{A9C59D60-E0CC-4FA4-B3C8-E233B5C5EFEC}">
          <p14:sldIdLst>
            <p14:sldId id="1191"/>
            <p14:sldId id="1197"/>
            <p14:sldId id="1198"/>
            <p14:sldId id="1199"/>
            <p14:sldId id="1200"/>
            <p14:sldId id="1192"/>
            <p14:sldId id="1193"/>
            <p14:sldId id="1194"/>
            <p14:sldId id="1195"/>
          </p14:sldIdLst>
        </p14:section>
        <p14:section name="Kurulum Google Chrome" id="{522C2C28-2F82-47E4-8ED3-54B69A954F8C}">
          <p14:sldIdLst>
            <p14:sldId id="1341"/>
          </p14:sldIdLst>
        </p14:section>
        <p14:section name="Kurulum Notepad++" id="{205EE95E-81A9-4A7C-A110-9667E03F2662}">
          <p14:sldIdLst>
            <p14:sldId id="1342"/>
          </p14:sldIdLst>
        </p14:section>
        <p14:section name="Html5 Dersleri" id="{A32A093E-39E8-458E-BC9E-5268B8C7E753}">
          <p14:sldIdLst>
            <p14:sldId id="1201"/>
            <p14:sldId id="1203"/>
            <p14:sldId id="1204"/>
            <p14:sldId id="1206"/>
            <p14:sldId id="1207"/>
            <p14:sldId id="1208"/>
            <p14:sldId id="1209"/>
            <p14:sldId id="1210"/>
            <p14:sldId id="1211"/>
            <p14:sldId id="1212"/>
            <p14:sldId id="1213"/>
            <p14:sldId id="1214"/>
            <p14:sldId id="1215"/>
            <p14:sldId id="1216"/>
            <p14:sldId id="1217"/>
            <p14:sldId id="1219"/>
            <p14:sldId id="1220"/>
            <p14:sldId id="1221"/>
            <p14:sldId id="1222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4"/>
            <p14:sldId id="1235"/>
            <p14:sldId id="1236"/>
            <p14:sldId id="1237"/>
            <p14:sldId id="1238"/>
          </p14:sldIdLst>
        </p14:section>
        <p14:section name="semantic html website example" id="{8FC5926C-000A-42F3-8624-B8A157374C0A}">
          <p14:sldIdLst>
            <p14:sldId id="1347"/>
            <p14:sldId id="1346"/>
            <p14:sldId id="1345"/>
            <p14:sldId id="1239"/>
            <p14:sldId id="1348"/>
            <p14:sldId id="1349"/>
            <p14:sldId id="1350"/>
            <p14:sldId id="1351"/>
          </p14:sldIdLst>
        </p14:section>
        <p14:section name="Frame" id="{5AD531DC-A932-44D4-9943-84B5C6E8DC56}">
          <p14:sldIdLst>
            <p14:sldId id="1352"/>
          </p14:sldIdLst>
        </p14:section>
        <p14:section name="Form" id="{1C77192C-4520-4651-88B7-A4C186C53517}">
          <p14:sldIdLst>
            <p14:sldId id="1240"/>
            <p14:sldId id="1241"/>
            <p14:sldId id="1242"/>
            <p14:sldId id="1243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</p14:sldIdLst>
        </p14:section>
        <p14:section name="++++++++++++++++++++++++++++++++++++++++++" id="{91317D8E-C987-429D-930B-04A0348017AA}">
          <p14:sldIdLst/>
        </p14:section>
        <p14:section name="2.BÖLÜM (Css3)" id="{0BBEAB3E-9DC4-47E7-816B-922A40DCF010}">
          <p14:sldIdLst>
            <p14:sldId id="1261"/>
          </p14:sldIdLst>
        </p14:section>
        <p14:section name="css3" id="{72B3980D-F0B2-4273-840B-C91C16C7EC91}">
          <p14:sldIdLst>
            <p14:sldId id="1264"/>
            <p14:sldId id="1265"/>
          </p14:sldIdLst>
        </p14:section>
        <p14:section name="css comment" id="{8152F642-D33C-4213-842E-59CA31FD1CD4}">
          <p14:sldIdLst>
            <p14:sldId id="1356"/>
          </p14:sldIdLst>
        </p14:section>
        <p14:section name="syntax" id="{0340E01D-C4B6-4750-8BAA-043174857180}">
          <p14:sldIdLst>
            <p14:sldId id="1266"/>
            <p14:sldId id="1267"/>
            <p14:sldId id="1268"/>
            <p14:sldId id="1269"/>
          </p14:sldIdLst>
        </p14:section>
        <p14:section name="id" id="{C67312F3-A5ED-4063-BBDB-99F7724E3DD5}">
          <p14:sldIdLst>
            <p14:sldId id="1270"/>
          </p14:sldIdLst>
        </p14:section>
        <p14:section name="class" id="{15BEF592-F84C-4C5B-AB8D-267142FA0FB5}">
          <p14:sldIdLst>
            <p14:sldId id="1271"/>
          </p14:sldIdLst>
        </p14:section>
        <p14:section name="!important" id="{060C6527-70CB-401D-86AB-ED22DB5D03DC}">
          <p14:sldIdLst>
            <p14:sldId id="1355"/>
          </p14:sldIdLst>
        </p14:section>
        <p14:section name="div" id="{2F92EC4E-D065-45FA-A473-DA6D627F34C0}">
          <p14:sldIdLst>
            <p14:sldId id="1274"/>
            <p14:sldId id="1275"/>
          </p14:sldIdLst>
        </p14:section>
        <p14:section name="span" id="{66E71BE5-04E2-4571-BB2E-EDD317252370}">
          <p14:sldIdLst>
            <p14:sldId id="1353"/>
          </p14:sldIdLst>
        </p14:section>
        <p14:section name="margin" id="{8F620464-609F-4EC7-916F-83599383D041}">
          <p14:sldIdLst>
            <p14:sldId id="1276"/>
          </p14:sldIdLst>
        </p14:section>
        <p14:section name="padding" id="{528E03E1-1FCA-470D-9733-3E549BE27FF2}">
          <p14:sldIdLst>
            <p14:sldId id="1277"/>
          </p14:sldIdLst>
        </p14:section>
        <p14:section name="color" id="{CC425218-7DBB-40E5-95CC-7798ED806310}">
          <p14:sldIdLst>
            <p14:sldId id="1280"/>
          </p14:sldIdLst>
        </p14:section>
        <p14:section name="border" id="{B6E67E7C-61DB-4815-8F70-02C3D1D9B332}">
          <p14:sldIdLst>
            <p14:sldId id="1281"/>
            <p14:sldId id="1282"/>
          </p14:sldIdLst>
        </p14:section>
        <p14:section name="font" id="{352CFCE4-EAC4-4A42-86C3-B4E4A7244A10}">
          <p14:sldIdLst>
            <p14:sldId id="1357"/>
            <p14:sldId id="1285"/>
          </p14:sldIdLst>
        </p14:section>
        <p14:section name="icon" id="{50EC4F19-F017-4801-87CF-142C928A1EB3}">
          <p14:sldIdLst>
            <p14:sldId id="1286"/>
          </p14:sldIdLst>
        </p14:section>
        <p14:section name="text" id="{4328DD5B-1816-4BD4-8DF5-055A72931C12}">
          <p14:sldIdLst>
            <p14:sldId id="1287"/>
          </p14:sldIdLst>
        </p14:section>
        <p14:section name="display" id="{F4779D33-F8E0-44C1-8091-77258FBF0350}">
          <p14:sldIdLst>
            <p14:sldId id="1284"/>
          </p14:sldIdLst>
        </p14:section>
        <p14:section name="float" id="{80A332EE-696E-47BE-930E-9BA91433BFD4}">
          <p14:sldIdLst>
            <p14:sldId id="1278"/>
            <p14:sldId id="1279"/>
          </p14:sldIdLst>
        </p14:section>
        <p14:section name="Formatter" id="{78495940-D8CC-46A0-95C9-D2973A1C89C1}">
          <p14:sldIdLst>
            <p14:sldId id="1289"/>
          </p14:sldIdLst>
        </p14:section>
        <p14:section name="selector" id="{9003698A-8939-4553-971C-1C42A4F60340}">
          <p14:sldIdLst>
            <p14:sldId id="1290"/>
            <p14:sldId id="1291"/>
            <p14:sldId id="1292"/>
            <p14:sldId id="1293"/>
            <p14:sldId id="1294"/>
            <p14:sldId id="1295"/>
          </p14:sldIdLst>
        </p14:section>
        <p14:section name="box-shadow" id="{6BD806D8-4420-4419-9788-9ED3604ED9D9}">
          <p14:sldIdLst>
            <p14:sldId id="1296"/>
          </p14:sldIdLst>
        </p14:section>
        <p14:section name="box-sizing" id="{5D30140D-25AE-4EF0-9AC1-10496D916871}">
          <p14:sldIdLst>
            <p14:sldId id="1283"/>
          </p14:sldIdLst>
        </p14:section>
        <p14:section name="transaction" id="{16D219AB-020A-4F39-B293-C6FB074A3300}">
          <p14:sldIdLst>
            <p14:sldId id="1297"/>
            <p14:sldId id="1358"/>
            <p14:sldId id="1298"/>
            <p14:sldId id="1299"/>
          </p14:sldIdLst>
        </p14:section>
        <p14:section name="picture (Object fit)" id="{C122E240-39ED-4F7B-B62C-53082BBCFAD6}">
          <p14:sldIdLst>
            <p14:sldId id="1303"/>
          </p14:sldIdLst>
        </p14:section>
        <p14:section name="calc" id="{20D0CF37-5115-4D4C-B516-B9EEC15F43C9}">
          <p14:sldIdLst>
            <p14:sldId id="1309"/>
          </p14:sldIdLst>
        </p14:section>
        <p14:section name="responsive" id="{E6D90160-C91F-4BF7-A644-1EE6C619431B}">
          <p14:sldIdLst>
            <p14:sldId id="1310"/>
            <p14:sldId id="1311"/>
            <p14:sldId id="1312"/>
            <p14:sldId id="1313"/>
            <p14:sldId id="1314"/>
            <p14:sldId id="1315"/>
            <p14:sldId id="1316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  <p14:sldId id="1327"/>
            <p14:sldId id="1328"/>
            <p14:sldId id="1329"/>
            <p14:sldId id="1330"/>
            <p14:sldId id="1331"/>
            <p14:sldId id="1332"/>
            <p14:sldId id="1333"/>
            <p14:sldId id="1334"/>
            <p14:sldId id="1335"/>
            <p14:sldId id="1336"/>
            <p14:sldId id="1337"/>
            <p14:sldId id="1338"/>
            <p14:sldId id="1340"/>
          </p14:sldIdLst>
        </p14:section>
        <p14:section name="position" id="{86A447D1-66D5-4030-9C8A-DB05E515CBE4}">
          <p14:sldIdLst>
            <p14:sldId id="1288"/>
          </p14:sldIdLst>
        </p14:section>
        <p14:section name="ödev" id="{32B7FF13-36D7-4D13-9614-FD74648141CD}">
          <p14:sldIdLst>
            <p14:sldId id="1304"/>
            <p14:sldId id="1305"/>
            <p14:sldId id="1306"/>
            <p14:sldId id="1307"/>
            <p14:sldId id="1308"/>
          </p14:sldIdLst>
        </p14:section>
        <p14:section name="ödev" id="{651BA6D0-F1EA-40D5-974D-175F28A37CBE}">
          <p14:sldIdLst>
            <p14:sldId id="1300"/>
            <p14:sldId id="1301"/>
            <p14:sldId id="1302"/>
          </p14:sldIdLst>
        </p14:section>
        <p14:section name="++++++++++++++++++++++++++++++++++++++++" id="{D6E40EC1-289C-40C1-8CA6-29BD58D15225}">
          <p14:sldIdLst/>
        </p14:section>
        <p14:section name="3.BÖLÜM" id="{2D6C420A-75E5-4311-9205-7A0B9444B5E1}">
          <p14:sldIdLst>
            <p14:sldId id="1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a" initials="J" lastIdx="1" clrIdx="0">
    <p:extLst>
      <p:ext uri="{19B8F6BF-5375-455C-9EA6-DF929625EA0E}">
        <p15:presenceInfo xmlns:p15="http://schemas.microsoft.com/office/powerpoint/2012/main" userId="Ja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394" autoAdjust="0"/>
  </p:normalViewPr>
  <p:slideViewPr>
    <p:cSldViewPr snapToGrid="0">
      <p:cViewPr varScale="1">
        <p:scale>
          <a:sx n="100" d="100"/>
          <a:sy n="100" d="100"/>
        </p:scale>
        <p:origin x="1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19T12:35:06.743" idx="1">
    <p:pos x="10" y="10"/>
    <p:text>Hamit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34D5E-CA3C-44F3-B923-9B158A7111D1}" type="datetimeFigureOut">
              <a:rPr lang="tr-TR" smtClean="0"/>
              <a:t>11.07.2021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CCB8B-70D4-4B42-BF7A-DE140279C58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903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Java Full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Develeoper</a:t>
            </a:r>
            <a:r>
              <a:rPr lang="tr-TR" dirty="0"/>
              <a:t> Hamit Mızrak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CCB8B-70D4-4B42-BF7A-DE140279C58A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210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CCB8B-70D4-4B42-BF7A-DE140279C58A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2086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CCB8B-70D4-4B42-BF7A-DE140279C58A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578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248775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887270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smtClean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smtClean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22546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948577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SENİOR JAVA FULL STACK DEVELOPER HAMİT MIZRAK</a:t>
            </a:r>
          </a:p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smtClean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smtClean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09430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SENİOR JAVA FULL STACK DEVELOPER HAMİT MIZRAK</a:t>
            </a:r>
          </a:p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1755396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577919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607797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19" y="85818"/>
            <a:ext cx="11647503" cy="56225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18" y="648070"/>
            <a:ext cx="11647503" cy="5269005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1858968" cy="365125"/>
          </a:xfrm>
        </p:spPr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0819" y="6041362"/>
            <a:ext cx="6744127" cy="365125"/>
          </a:xfrm>
        </p:spPr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94982" y="6082560"/>
            <a:ext cx="683339" cy="365125"/>
          </a:xfrm>
        </p:spPr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61434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858746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624555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048331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325305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21853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368190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783821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SENİOR JAVA FULL STACK DEVELOPER HAMİT MIZRAK</a:t>
            </a:r>
          </a:p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80D79E-702A-4AF5-93EF-BBEB456BD2DD}" type="slidenum">
              <a:rPr lang="tr-TR" smtClean="0"/>
              <a:t>‹#›</a:t>
            </a:fld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17" y="371357"/>
            <a:ext cx="2475848" cy="752087"/>
          </a:xfrm>
          <a:prstGeom prst="rect">
            <a:avLst/>
          </a:prstGeom>
          <a:ln w="127000" cap="sq">
            <a:solidFill>
              <a:schemeClr val="bg1">
                <a:lumMod val="85000"/>
                <a:lumOff val="15000"/>
              </a:schemeClr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81516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" TargetMode="External"/><Relationship Id="rId2" Type="http://schemas.openxmlformats.org/officeDocument/2006/relationships/hyperlink" Target="https://jsfiddle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compile_java_online.php" TargetMode="External"/><Relationship Id="rId5" Type="http://schemas.openxmlformats.org/officeDocument/2006/relationships/hyperlink" Target="https://www.w3schools.com/tryit/" TargetMode="External"/><Relationship Id="rId4" Type="http://schemas.openxmlformats.org/officeDocument/2006/relationships/hyperlink" Target="https://replit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sfiddle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.emmet.io/eclipse/update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hamitmizrak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mtClean="0"/>
              <a:t>Hamit Mızrak </a:t>
            </a:r>
            <a:br>
              <a:rPr lang="tr-TR" smtClean="0"/>
            </a:br>
            <a:r>
              <a:rPr lang="tr-TR" smtClean="0"/>
              <a:t>Specialist, Advisor , Java Senior Full Stack Developer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3200" smtClean="0"/>
              <a:t>JavaScript</a:t>
            </a:r>
          </a:p>
          <a:p>
            <a:endParaRPr lang="tr-TR" sz="320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2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 extensions -1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</a:t>
            </a:fld>
            <a:endParaRPr lang="tr-TR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73" y="647700"/>
            <a:ext cx="5636316" cy="5268913"/>
          </a:xfrm>
        </p:spPr>
      </p:pic>
    </p:spTree>
    <p:extLst>
      <p:ext uri="{BB962C8B-B14F-4D97-AF65-F5344CB8AC3E}">
        <p14:creationId xmlns:p14="http://schemas.microsoft.com/office/powerpoint/2010/main" val="7996241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DİSPLAY: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Display:none</a:t>
            </a:r>
            <a:r>
              <a:rPr lang="tr-TR" dirty="0"/>
              <a:t>;  Görünmezlik (html5 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="hidden")</a:t>
            </a:r>
            <a:endParaRPr lang="tr-TR" dirty="0"/>
          </a:p>
          <a:p>
            <a:r>
              <a:rPr lang="tr-TR" dirty="0" err="1"/>
              <a:t>Display:block</a:t>
            </a:r>
            <a:r>
              <a:rPr lang="tr-TR" dirty="0"/>
              <a:t>; (</a:t>
            </a:r>
            <a:r>
              <a:rPr lang="tr-TR" dirty="0" err="1"/>
              <a:t>default</a:t>
            </a:r>
            <a:r>
              <a:rPr lang="tr-TR" dirty="0"/>
              <a:t>)</a:t>
            </a:r>
          </a:p>
          <a:p>
            <a:r>
              <a:rPr lang="tr-TR" dirty="0" err="1"/>
              <a:t>Display:inline</a:t>
            </a:r>
            <a:r>
              <a:rPr lang="tr-TR" dirty="0"/>
              <a:t>;          (</a:t>
            </a:r>
            <a:r>
              <a:rPr lang="tr-TR" dirty="0" err="1"/>
              <a:t>width</a:t>
            </a:r>
            <a:r>
              <a:rPr lang="tr-TR" dirty="0"/>
              <a:t> ve </a:t>
            </a:r>
            <a:r>
              <a:rPr lang="tr-TR" dirty="0" err="1"/>
              <a:t>height</a:t>
            </a:r>
            <a:r>
              <a:rPr lang="tr-TR" dirty="0"/>
              <a:t> değerleri VEREMEYİZ.)</a:t>
            </a:r>
          </a:p>
          <a:p>
            <a:r>
              <a:rPr lang="tr-TR" dirty="0" err="1"/>
              <a:t>Display:inline-block</a:t>
            </a:r>
            <a:r>
              <a:rPr lang="tr-TR" dirty="0"/>
              <a:t>; (</a:t>
            </a:r>
            <a:r>
              <a:rPr lang="tr-TR" dirty="0" err="1"/>
              <a:t>width</a:t>
            </a:r>
            <a:r>
              <a:rPr lang="tr-TR" dirty="0"/>
              <a:t> ve </a:t>
            </a:r>
            <a:r>
              <a:rPr lang="tr-TR" dirty="0" err="1"/>
              <a:t>height</a:t>
            </a:r>
            <a:r>
              <a:rPr lang="tr-TR" dirty="0"/>
              <a:t> değerleri verebiliriz)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28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98" y="94430"/>
            <a:ext cx="9173892" cy="669050"/>
          </a:xfrm>
        </p:spPr>
        <p:txBody>
          <a:bodyPr>
            <a:normAutofit/>
          </a:bodyPr>
          <a:lstStyle/>
          <a:p>
            <a:r>
              <a:rPr lang="tr-TR" dirty="0"/>
              <a:t>  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914400"/>
            <a:ext cx="9613861" cy="5205421"/>
          </a:xfrm>
        </p:spPr>
        <p:txBody>
          <a:bodyPr>
            <a:normAutofit lnSpcReduction="10000"/>
          </a:bodyPr>
          <a:lstStyle/>
          <a:p>
            <a:r>
              <a:rPr lang="tr-TR" dirty="0" err="1"/>
              <a:t>Float:left</a:t>
            </a:r>
            <a:r>
              <a:rPr lang="tr-TR" dirty="0"/>
              <a:t>;</a:t>
            </a:r>
          </a:p>
          <a:p>
            <a:r>
              <a:rPr lang="tr-TR" dirty="0" err="1"/>
              <a:t>Float:right</a:t>
            </a:r>
            <a:r>
              <a:rPr lang="tr-TR" dirty="0"/>
              <a:t>;</a:t>
            </a:r>
          </a:p>
          <a:p>
            <a:r>
              <a:rPr lang="tr-TR" sz="1600" dirty="0"/>
              <a:t>Dikkat: </a:t>
            </a:r>
            <a:r>
              <a:rPr lang="tr-TR" sz="1600" dirty="0" err="1"/>
              <a:t>floattan</a:t>
            </a:r>
            <a:r>
              <a:rPr lang="tr-TR" sz="1600" dirty="0"/>
              <a:t> sonra taşma olursa 3 tane yöntemimiz vardır.</a:t>
            </a:r>
          </a:p>
          <a:p>
            <a:r>
              <a:rPr lang="tr-TR" sz="1600" dirty="0"/>
              <a:t>1-)</a:t>
            </a:r>
            <a:r>
              <a:rPr lang="tr-TR" sz="1600" dirty="0" err="1"/>
              <a:t>float</a:t>
            </a:r>
            <a:r>
              <a:rPr lang="tr-TR" sz="1600" dirty="0"/>
              <a:t> verdiğimiz alandan sonra</a:t>
            </a:r>
          </a:p>
          <a:p>
            <a:r>
              <a:rPr lang="tr-TR" sz="1600" dirty="0"/>
              <a:t>&lt;div </a:t>
            </a:r>
            <a:r>
              <a:rPr lang="tr-TR" sz="1600" err="1">
                <a:solidFill>
                  <a:srgbClr val="FFFF00"/>
                </a:solidFill>
              </a:rPr>
              <a:t>style</a:t>
            </a:r>
            <a:r>
              <a:rPr lang="tr-TR" sz="1600" smtClean="0">
                <a:solidFill>
                  <a:srgbClr val="FFFF00"/>
                </a:solidFill>
              </a:rPr>
              <a:t>="clear:both;"&gt;&lt;/</a:t>
            </a:r>
            <a:r>
              <a:rPr lang="tr-TR" sz="1600" dirty="0"/>
              <a:t>div&gt;</a:t>
            </a:r>
          </a:p>
          <a:p>
            <a:endParaRPr lang="tr-TR" sz="1600" dirty="0"/>
          </a:p>
          <a:p>
            <a:r>
              <a:rPr lang="tr-TR" sz="1600" dirty="0"/>
              <a:t>2-)</a:t>
            </a:r>
            <a:r>
              <a:rPr lang="tr-TR" sz="1600" dirty="0" err="1"/>
              <a:t>float</a:t>
            </a:r>
            <a:r>
              <a:rPr lang="tr-TR" sz="1600" dirty="0"/>
              <a:t> verdiğimiz alana : </a:t>
            </a:r>
            <a:r>
              <a:rPr lang="tr-TR" sz="1600" dirty="0" err="1"/>
              <a:t>overflow:auto</a:t>
            </a:r>
            <a:r>
              <a:rPr lang="tr-TR" sz="1600" dirty="0"/>
              <a:t>;</a:t>
            </a:r>
          </a:p>
          <a:p>
            <a:endParaRPr lang="tr-TR" sz="1600" dirty="0"/>
          </a:p>
          <a:p>
            <a:r>
              <a:rPr lang="tr-TR" sz="1600" dirty="0"/>
              <a:t>3-)</a:t>
            </a:r>
            <a:r>
              <a:rPr lang="tr-TR" sz="1600" dirty="0" err="1"/>
              <a:t>pseudo</a:t>
            </a:r>
            <a:r>
              <a:rPr lang="tr-TR" sz="1600" dirty="0"/>
              <a:t> element olarak: ister </a:t>
            </a:r>
            <a:r>
              <a:rPr lang="tr-TR" sz="1600" dirty="0" err="1"/>
              <a:t>float</a:t>
            </a:r>
            <a:r>
              <a:rPr lang="tr-TR" sz="1600" dirty="0"/>
              <a:t> önce veya sonra</a:t>
            </a:r>
          </a:p>
          <a:p>
            <a:r>
              <a:rPr lang="tr-TR" sz="2000" dirty="0">
                <a:solidFill>
                  <a:srgbClr val="FFFF00"/>
                </a:solidFill>
              </a:rPr>
              <a:t>.</a:t>
            </a:r>
            <a:r>
              <a:rPr lang="tr-TR" sz="2000" dirty="0" err="1">
                <a:solidFill>
                  <a:srgbClr val="FFFF00"/>
                </a:solidFill>
              </a:rPr>
              <a:t>clearfix:after</a:t>
            </a:r>
            <a:r>
              <a:rPr lang="tr-TR" sz="2000" dirty="0">
                <a:solidFill>
                  <a:srgbClr val="FFFF00"/>
                </a:solidFill>
              </a:rPr>
              <a:t>{</a:t>
            </a:r>
          </a:p>
          <a:p>
            <a:pPr lvl="1"/>
            <a:r>
              <a:rPr lang="tr-TR" sz="1800">
                <a:solidFill>
                  <a:srgbClr val="FFFF00"/>
                </a:solidFill>
              </a:rPr>
              <a:t>Content</a:t>
            </a:r>
            <a:r>
              <a:rPr lang="tr-TR" sz="1800" smtClean="0">
                <a:solidFill>
                  <a:srgbClr val="FFFF00"/>
                </a:solidFill>
              </a:rPr>
              <a:t>:"";</a:t>
            </a:r>
          </a:p>
          <a:p>
            <a:pPr lvl="1"/>
            <a:r>
              <a:rPr lang="tr-TR" sz="1800" smtClean="0">
                <a:solidFill>
                  <a:srgbClr val="FFFF00"/>
                </a:solidFill>
              </a:rPr>
              <a:t>clear:"both" ; </a:t>
            </a:r>
          </a:p>
          <a:p>
            <a:pPr lvl="1"/>
            <a:r>
              <a:rPr lang="tr-TR" sz="1800" smtClean="0">
                <a:solidFill>
                  <a:srgbClr val="FFFF00"/>
                </a:solidFill>
              </a:rPr>
              <a:t>display:block;</a:t>
            </a:r>
          </a:p>
          <a:p>
            <a:r>
              <a:rPr lang="tr-TR" sz="2000">
                <a:solidFill>
                  <a:srgbClr val="FFFF00"/>
                </a:solidFill>
              </a:rPr>
              <a:t>}</a:t>
            </a:r>
            <a:endParaRPr lang="tr-TR" sz="2000" dirty="0">
              <a:solidFill>
                <a:srgbClr val="FFFF00"/>
              </a:solidFill>
            </a:endParaRP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255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Float</a:t>
            </a:r>
            <a:r>
              <a:rPr lang="tr-TR" dirty="0"/>
              <a:t> ödev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C3202FDB-E4F1-4B7A-8EB8-611E6DC83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2" y="2085745"/>
            <a:ext cx="11754333" cy="3598863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8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LIST FORMATTER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Ul</a:t>
            </a:r>
            <a:r>
              <a:rPr lang="tr-TR" dirty="0"/>
              <a:t>{</a:t>
            </a:r>
          </a:p>
          <a:p>
            <a:r>
              <a:rPr lang="tr-TR" dirty="0" err="1"/>
              <a:t>list-style-type:none</a:t>
            </a:r>
            <a:r>
              <a:rPr lang="tr-TR" dirty="0"/>
              <a:t>;    </a:t>
            </a:r>
            <a:r>
              <a:rPr lang="tr-TR" dirty="0" err="1"/>
              <a:t>listedelerki</a:t>
            </a:r>
            <a:r>
              <a:rPr lang="tr-TR" dirty="0"/>
              <a:t> noktayı kaldırır</a:t>
            </a:r>
          </a:p>
          <a:p>
            <a:r>
              <a:rPr lang="tr-TR" dirty="0" err="1"/>
              <a:t>text-decoration:none</a:t>
            </a:r>
            <a:r>
              <a:rPr lang="tr-TR" dirty="0"/>
              <a:t>;  alt çizgiyi kaldırır</a:t>
            </a:r>
          </a:p>
          <a:p>
            <a:r>
              <a:rPr lang="tr-TR" dirty="0"/>
              <a:t>}</a:t>
            </a:r>
          </a:p>
          <a:p>
            <a:endParaRPr lang="tr-TR" dirty="0"/>
          </a:p>
          <a:p>
            <a:r>
              <a:rPr lang="tr-TR" dirty="0" err="1"/>
              <a:t>Ul</a:t>
            </a:r>
            <a:r>
              <a:rPr lang="tr-TR" dirty="0"/>
              <a:t> </a:t>
            </a:r>
            <a:r>
              <a:rPr lang="tr-TR" dirty="0" err="1"/>
              <a:t>li:last-child</a:t>
            </a:r>
            <a:r>
              <a:rPr lang="tr-TR" dirty="0"/>
              <a:t>{</a:t>
            </a:r>
          </a:p>
          <a:p>
            <a:r>
              <a:rPr lang="tr-TR" smtClean="0"/>
              <a:t>border-bottom:none</a:t>
            </a:r>
            <a:r>
              <a:rPr lang="tr-TR" dirty="0"/>
              <a:t>;</a:t>
            </a:r>
          </a:p>
          <a:p>
            <a:r>
              <a:rPr lang="tr-TR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79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GROUP SELECTOR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94263"/>
            <a:ext cx="9613861" cy="3941926"/>
          </a:xfrm>
        </p:spPr>
        <p:txBody>
          <a:bodyPr/>
          <a:lstStyle/>
          <a:p>
            <a:r>
              <a:rPr lang="tr-TR" dirty="0"/>
              <a:t>*         ----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     Tümü için geçerli (</a:t>
            </a:r>
            <a:r>
              <a:rPr lang="tr-TR" dirty="0" err="1"/>
              <a:t>selector</a:t>
            </a:r>
            <a:r>
              <a:rPr lang="tr-TR" dirty="0"/>
              <a:t> h1,div,p)</a:t>
            </a:r>
          </a:p>
          <a:p>
            <a:r>
              <a:rPr lang="tr-TR" dirty="0"/>
              <a:t>P {}      ----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    Tüm P ‘</a:t>
            </a:r>
            <a:r>
              <a:rPr lang="tr-TR" dirty="0" err="1"/>
              <a:t>ler</a:t>
            </a:r>
            <a:endParaRPr lang="tr-TR" dirty="0"/>
          </a:p>
          <a:p>
            <a:r>
              <a:rPr lang="tr-TR" smtClean="0"/>
              <a:t>div</a:t>
            </a:r>
            <a:r>
              <a:rPr lang="tr-TR" sz="3600" smtClean="0">
                <a:solidFill>
                  <a:srgbClr val="FFFF00"/>
                </a:solidFill>
              </a:rPr>
              <a:t>,</a:t>
            </a:r>
            <a:r>
              <a:rPr lang="tr-TR" smtClean="0"/>
              <a:t>p{ } </a:t>
            </a:r>
            <a:r>
              <a:rPr lang="tr-TR" dirty="0"/>
              <a:t>----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     Tüm P ‘</a:t>
            </a:r>
            <a:r>
              <a:rPr lang="tr-TR" dirty="0" err="1"/>
              <a:t>ler</a:t>
            </a:r>
            <a:r>
              <a:rPr lang="tr-TR" dirty="0"/>
              <a:t> ve Tüm </a:t>
            </a:r>
            <a:r>
              <a:rPr lang="tr-TR" dirty="0" err="1"/>
              <a:t>Div’ler</a:t>
            </a:r>
            <a:endParaRPr lang="tr-TR" dirty="0"/>
          </a:p>
          <a:p>
            <a:r>
              <a:rPr lang="tr-TR" dirty="0" err="1"/>
              <a:t>Div</a:t>
            </a:r>
            <a:r>
              <a:rPr lang="tr-TR" dirty="0"/>
              <a:t>&gt;p{} ----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     </a:t>
            </a:r>
            <a:r>
              <a:rPr lang="tr-TR" dirty="0" err="1"/>
              <a:t>Div</a:t>
            </a:r>
            <a:r>
              <a:rPr lang="tr-TR" dirty="0"/>
              <a:t>=</a:t>
            </a:r>
            <a:r>
              <a:rPr lang="tr-TR" dirty="0" err="1"/>
              <a:t>parent</a:t>
            </a:r>
            <a:r>
              <a:rPr lang="tr-TR" dirty="0"/>
              <a:t>   p=</a:t>
            </a:r>
            <a:r>
              <a:rPr lang="tr-TR" dirty="0" err="1"/>
              <a:t>chield</a:t>
            </a:r>
            <a:r>
              <a:rPr lang="tr-TR" dirty="0"/>
              <a:t>  {div </a:t>
            </a:r>
            <a:r>
              <a:rPr lang="tr-TR" dirty="0" err="1"/>
              <a:t>parent</a:t>
            </a:r>
            <a:r>
              <a:rPr lang="tr-TR" dirty="0"/>
              <a:t> tüm P </a:t>
            </a:r>
            <a:r>
              <a:rPr lang="tr-TR" dirty="0" err="1"/>
              <a:t>ler</a:t>
            </a:r>
            <a:r>
              <a:rPr lang="tr-TR" dirty="0"/>
              <a:t>}</a:t>
            </a:r>
          </a:p>
          <a:p>
            <a:r>
              <a:rPr lang="tr-TR" smtClean="0"/>
              <a:t>div ~ P </a:t>
            </a:r>
            <a:r>
              <a:rPr lang="tr-TR" dirty="0"/>
              <a:t>{} ----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   div ile P aynı seviyede olacak ve Tüm P </a:t>
            </a:r>
            <a:r>
              <a:rPr lang="tr-TR" dirty="0" err="1"/>
              <a:t>ler</a:t>
            </a:r>
            <a:endParaRPr lang="tr-TR" dirty="0"/>
          </a:p>
          <a:p>
            <a:r>
              <a:rPr lang="tr-TR"/>
              <a:t>div </a:t>
            </a:r>
            <a:r>
              <a:rPr lang="tr-TR" smtClean="0"/>
              <a:t>+ P </a:t>
            </a:r>
            <a:r>
              <a:rPr lang="tr-TR" dirty="0"/>
              <a:t>{} ----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 div ile P aynı seviyede olacak ve İlk ve tek 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88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ATTRIBUTE SELECTORS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P[]</a:t>
            </a:r>
          </a:p>
          <a:p>
            <a:r>
              <a:rPr lang="tr-TR"/>
              <a:t>a[</a:t>
            </a:r>
            <a:r>
              <a:rPr lang="tr-TR" err="1"/>
              <a:t>target</a:t>
            </a:r>
            <a:r>
              <a:rPr lang="tr-TR" smtClean="0"/>
              <a:t>="_blank"]{}</a:t>
            </a:r>
            <a:endParaRPr lang="tr-TR" dirty="0"/>
          </a:p>
          <a:p>
            <a:endParaRPr lang="tr-TR" dirty="0"/>
          </a:p>
          <a:p>
            <a:r>
              <a:rPr lang="tr-TR"/>
              <a:t>P[</a:t>
            </a:r>
            <a:r>
              <a:rPr lang="tr-TR" err="1"/>
              <a:t>title</a:t>
            </a:r>
            <a:r>
              <a:rPr lang="tr-TR" smtClean="0"/>
              <a:t>~="deneme"]{}</a:t>
            </a:r>
            <a:endParaRPr lang="tr-TR" dirty="0"/>
          </a:p>
          <a:p>
            <a:r>
              <a:rPr lang="tr-TR"/>
              <a:t>P[</a:t>
            </a:r>
            <a:r>
              <a:rPr lang="tr-TR" err="1"/>
              <a:t>title</a:t>
            </a:r>
            <a:r>
              <a:rPr lang="tr-TR" smtClean="0"/>
              <a:t>^="baslangic"]{}</a:t>
            </a:r>
            <a:endParaRPr lang="tr-TR" dirty="0"/>
          </a:p>
          <a:p>
            <a:r>
              <a:rPr lang="tr-TR"/>
              <a:t>P[</a:t>
            </a:r>
            <a:r>
              <a:rPr lang="tr-TR" err="1"/>
              <a:t>title</a:t>
            </a:r>
            <a:r>
              <a:rPr lang="tr-TR" smtClean="0"/>
              <a:t>$="bitiş"]{}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534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PSEUDO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PSEUDO ELEMENT (::)</a:t>
            </a:r>
          </a:p>
          <a:p>
            <a:r>
              <a:rPr lang="tr-TR" dirty="0"/>
              <a:t>PSEUDO CLASS(:)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923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PSEUDO ELEMENTS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H1::</a:t>
            </a:r>
            <a:r>
              <a:rPr lang="tr-TR" dirty="0" err="1"/>
              <a:t>after</a:t>
            </a:r>
            <a:r>
              <a:rPr lang="tr-TR" dirty="0"/>
              <a:t>{ </a:t>
            </a:r>
            <a:r>
              <a:rPr lang="tr-TR" err="1"/>
              <a:t>content</a:t>
            </a:r>
            <a:r>
              <a:rPr lang="tr-TR" smtClean="0"/>
              <a:t>:"_sonra"}</a:t>
            </a:r>
            <a:endParaRPr lang="tr-TR" dirty="0"/>
          </a:p>
          <a:p>
            <a:r>
              <a:rPr lang="tr-TR" dirty="0"/>
              <a:t>H1::</a:t>
            </a:r>
            <a:r>
              <a:rPr lang="tr-TR" err="1"/>
              <a:t>before</a:t>
            </a:r>
            <a:r>
              <a:rPr lang="tr-TR"/>
              <a:t>{</a:t>
            </a:r>
            <a:r>
              <a:rPr lang="tr-TR" err="1"/>
              <a:t>content</a:t>
            </a:r>
            <a:r>
              <a:rPr lang="tr-TR" smtClean="0"/>
              <a:t>:"_önce"}</a:t>
            </a:r>
            <a:endParaRPr lang="tr-TR" dirty="0"/>
          </a:p>
          <a:p>
            <a:r>
              <a:rPr lang="tr-TR" dirty="0"/>
              <a:t>P:first-letter{color:blue;}</a:t>
            </a:r>
          </a:p>
          <a:p>
            <a:r>
              <a:rPr lang="tr-TR" dirty="0"/>
              <a:t>P:first-line{color:red;}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911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PSEUDO CLASS-1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Ul</a:t>
            </a:r>
            <a:r>
              <a:rPr lang="tr-TR" dirty="0"/>
              <a:t> </a:t>
            </a:r>
            <a:r>
              <a:rPr lang="tr-TR" dirty="0" err="1"/>
              <a:t>li:last-chield</a:t>
            </a:r>
            <a:r>
              <a:rPr lang="tr-TR" dirty="0"/>
              <a:t>{}</a:t>
            </a:r>
          </a:p>
          <a:p>
            <a:pPr marL="0" indent="0">
              <a:buNone/>
            </a:pPr>
            <a:r>
              <a:rPr lang="tr-TR" dirty="0" err="1"/>
              <a:t>Ul</a:t>
            </a:r>
            <a:r>
              <a:rPr lang="tr-TR" dirty="0"/>
              <a:t> </a:t>
            </a:r>
            <a:r>
              <a:rPr lang="tr-TR" dirty="0" err="1"/>
              <a:t>li:first-chield</a:t>
            </a:r>
            <a:r>
              <a:rPr lang="tr-TR" dirty="0"/>
              <a:t>{}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Ul</a:t>
            </a:r>
            <a:r>
              <a:rPr lang="tr-TR" dirty="0"/>
              <a:t> </a:t>
            </a:r>
            <a:r>
              <a:rPr lang="tr-TR" dirty="0" err="1"/>
              <a:t>li:nth-of-type</a:t>
            </a:r>
            <a:r>
              <a:rPr lang="tr-TR" dirty="0"/>
              <a:t>(</a:t>
            </a:r>
            <a:r>
              <a:rPr lang="tr-TR" dirty="0" err="1"/>
              <a:t>even</a:t>
            </a:r>
            <a:r>
              <a:rPr lang="tr-TR" dirty="0"/>
              <a:t>){}  çift</a:t>
            </a:r>
          </a:p>
          <a:p>
            <a:pPr marL="0" indent="0">
              <a:buNone/>
            </a:pPr>
            <a:r>
              <a:rPr lang="tr-TR" dirty="0" err="1"/>
              <a:t>Ul</a:t>
            </a:r>
            <a:r>
              <a:rPr lang="tr-TR" dirty="0"/>
              <a:t> </a:t>
            </a:r>
            <a:r>
              <a:rPr lang="tr-TR" dirty="0" err="1"/>
              <a:t>li:nth-of-type</a:t>
            </a:r>
            <a:r>
              <a:rPr lang="tr-TR" dirty="0"/>
              <a:t>(</a:t>
            </a:r>
            <a:r>
              <a:rPr lang="tr-TR" dirty="0" err="1"/>
              <a:t>odd</a:t>
            </a:r>
            <a:r>
              <a:rPr lang="tr-TR" dirty="0"/>
              <a:t>){} tek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Li:nth-chield</a:t>
            </a:r>
            <a:r>
              <a:rPr lang="tr-TR" dirty="0"/>
              <a:t>(</a:t>
            </a:r>
            <a:r>
              <a:rPr lang="tr-TR" dirty="0" err="1"/>
              <a:t>even</a:t>
            </a:r>
            <a:r>
              <a:rPr lang="tr-TR" dirty="0"/>
              <a:t>){}</a:t>
            </a:r>
          </a:p>
          <a:p>
            <a:pPr marL="0" indent="0">
              <a:buNone/>
            </a:pPr>
            <a:r>
              <a:rPr lang="tr-TR" dirty="0" err="1"/>
              <a:t>Li:nth-chield</a:t>
            </a:r>
            <a:r>
              <a:rPr lang="tr-TR" dirty="0"/>
              <a:t>(</a:t>
            </a:r>
            <a:r>
              <a:rPr lang="tr-TR" dirty="0" err="1"/>
              <a:t>odd</a:t>
            </a:r>
            <a:r>
              <a:rPr lang="tr-TR" dirty="0"/>
              <a:t>){}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0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PSEUDO CLASS-2 (</a:t>
            </a:r>
            <a:r>
              <a:rPr lang="tr-TR" dirty="0" err="1"/>
              <a:t>LeVHA</a:t>
            </a:r>
            <a:r>
              <a:rPr lang="tr-T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a:link</a:t>
            </a:r>
            <a:r>
              <a:rPr lang="tr-TR" dirty="0"/>
              <a:t>{}</a:t>
            </a:r>
          </a:p>
          <a:p>
            <a:r>
              <a:rPr lang="tr-TR" smtClean="0"/>
              <a:t>a:visited</a:t>
            </a:r>
            <a:r>
              <a:rPr lang="tr-TR" dirty="0"/>
              <a:t>{}</a:t>
            </a:r>
          </a:p>
          <a:p>
            <a:r>
              <a:rPr lang="tr-TR" smtClean="0"/>
              <a:t>a:hover</a:t>
            </a:r>
            <a:r>
              <a:rPr lang="tr-TR" dirty="0"/>
              <a:t>{}</a:t>
            </a:r>
          </a:p>
          <a:p>
            <a:r>
              <a:rPr lang="tr-TR" smtClean="0"/>
              <a:t>a:active</a:t>
            </a:r>
            <a:r>
              <a:rPr lang="tr-TR" dirty="0"/>
              <a:t>{}</a:t>
            </a:r>
          </a:p>
          <a:p>
            <a:endParaRPr lang="tr-TR" dirty="0"/>
          </a:p>
          <a:p>
            <a:r>
              <a:rPr lang="tr-TR" dirty="0"/>
              <a:t>Bu yapıları başka alanlar içinde kullanıyoruz.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109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85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 extensions -1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</a:t>
            </a:fld>
            <a:endParaRPr lang="tr-TR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7" y="647700"/>
            <a:ext cx="5602388" cy="5268913"/>
          </a:xfrm>
        </p:spPr>
      </p:pic>
    </p:spTree>
    <p:extLst>
      <p:ext uri="{BB962C8B-B14F-4D97-AF65-F5344CB8AC3E}">
        <p14:creationId xmlns:p14="http://schemas.microsoft.com/office/powerpoint/2010/main" val="1163619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39" y="746125"/>
            <a:ext cx="8610600" cy="1293028"/>
          </a:xfrm>
        </p:spPr>
        <p:txBody>
          <a:bodyPr/>
          <a:lstStyle/>
          <a:p>
            <a:r>
              <a:rPr lang="tr-TR" dirty="0"/>
              <a:t>BOX-SHADOW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8" y="1500326"/>
            <a:ext cx="11647503" cy="4416749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Box-shadow:1px 2px 3px 4px </a:t>
            </a:r>
            <a:r>
              <a:rPr lang="tr-TR" dirty="0" err="1"/>
              <a:t>rgba</a:t>
            </a:r>
            <a:r>
              <a:rPr lang="tr-TR" dirty="0"/>
              <a:t>(0,0,0,0.4);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1px= X yönünde</a:t>
            </a:r>
          </a:p>
          <a:p>
            <a:pPr marL="0" indent="0">
              <a:buNone/>
            </a:pPr>
            <a:r>
              <a:rPr lang="tr-TR" dirty="0"/>
              <a:t>2px= Y yönünde</a:t>
            </a:r>
          </a:p>
          <a:p>
            <a:pPr marL="0" indent="0">
              <a:buNone/>
            </a:pPr>
            <a:r>
              <a:rPr lang="tr-TR" dirty="0"/>
              <a:t>3px= Puslu</a:t>
            </a:r>
          </a:p>
          <a:p>
            <a:pPr marL="0" indent="0">
              <a:buNone/>
            </a:pPr>
            <a:r>
              <a:rPr lang="tr-TR" dirty="0"/>
              <a:t>4px= Puslu boyutu</a:t>
            </a:r>
          </a:p>
          <a:p>
            <a:pPr marL="0" indent="0">
              <a:buNone/>
            </a:pPr>
            <a:r>
              <a:rPr lang="tr-TR" dirty="0" err="1"/>
              <a:t>Rgba</a:t>
            </a:r>
            <a:r>
              <a:rPr lang="tr-TR" dirty="0"/>
              <a:t>(0,0,0,0.4)  </a:t>
            </a:r>
            <a:r>
              <a:rPr lang="tr-TR"/>
              <a:t>0=</a:t>
            </a:r>
            <a:r>
              <a:rPr lang="tr-TR" err="1"/>
              <a:t>Red</a:t>
            </a:r>
            <a:r>
              <a:rPr lang="tr-TR"/>
              <a:t> </a:t>
            </a:r>
            <a:r>
              <a:rPr lang="tr-TR" smtClean="0"/>
              <a:t>0=GrJavaScriptn </a:t>
            </a:r>
            <a:r>
              <a:rPr lang="tr-TR" dirty="0"/>
              <a:t>0=Blue 0.4 =</a:t>
            </a:r>
            <a:r>
              <a:rPr lang="tr-TR" dirty="0" err="1"/>
              <a:t>alpha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974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BOX-SİZİNG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smtClean="0"/>
              <a:t>Box-sizing:content-box; </a:t>
            </a:r>
            <a:r>
              <a:rPr lang="tr-TR" dirty="0"/>
              <a:t>(</a:t>
            </a:r>
            <a:r>
              <a:rPr lang="tr-TR" dirty="0" err="1"/>
              <a:t>default</a:t>
            </a:r>
            <a:r>
              <a:rPr lang="tr-TR" dirty="0"/>
              <a:t>)</a:t>
            </a:r>
          </a:p>
          <a:p>
            <a:pPr marL="0" indent="0">
              <a:buNone/>
            </a:pPr>
            <a:r>
              <a:rPr lang="tr-TR" smtClean="0"/>
              <a:t>Box-sizing:border-box</a:t>
            </a:r>
            <a:r>
              <a:rPr lang="tr-TR" dirty="0"/>
              <a:t>; </a:t>
            </a:r>
            <a:r>
              <a:rPr lang="tr-TR"/>
              <a:t>(</a:t>
            </a:r>
            <a:r>
              <a:rPr lang="tr-TR" sz="1400" smtClean="0"/>
              <a:t>margin=hariç padding+border=width</a:t>
            </a:r>
            <a:r>
              <a:rPr lang="tr-TR" sz="1400" smtClean="0"/>
              <a:t>)</a:t>
            </a:r>
          </a:p>
          <a:p>
            <a:pPr marL="0" indent="0">
              <a:buNone/>
            </a:pPr>
            <a:r>
              <a:rPr lang="tr-TR" sz="1400"/>
              <a:t>Box-sizing:border-box; (</a:t>
            </a:r>
            <a:r>
              <a:rPr lang="tr-TR" sz="1400"/>
              <a:t>margin=hariç </a:t>
            </a:r>
            <a:r>
              <a:rPr lang="tr-TR" sz="1400" smtClean="0"/>
              <a:t>padding+border=height)</a:t>
            </a:r>
            <a:endParaRPr lang="tr-TR" sz="140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22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Transition:width</a:t>
            </a:r>
            <a:r>
              <a:rPr lang="tr-TR" dirty="0"/>
              <a:t> 2s,height 1s ,background </a:t>
            </a:r>
            <a:r>
              <a:rPr lang="tr-TR"/>
              <a:t>1s</a:t>
            </a:r>
            <a:r>
              <a:rPr lang="tr-TR" smtClean="0"/>
              <a:t>;</a:t>
            </a:r>
          </a:p>
          <a:p>
            <a:r>
              <a:rPr lang="tr-TR"/>
              <a:t>Transition:width 2s,height 1s ,background 1s;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Transition-delay:2s;</a:t>
            </a:r>
          </a:p>
          <a:p>
            <a:endParaRPr lang="tr-TR" dirty="0"/>
          </a:p>
          <a:p>
            <a:r>
              <a:rPr lang="tr-TR" dirty="0" err="1"/>
              <a:t>Transition-timing-function</a:t>
            </a:r>
            <a:r>
              <a:rPr lang="tr-TR" dirty="0"/>
              <a:t>: </a:t>
            </a:r>
          </a:p>
          <a:p>
            <a:r>
              <a:rPr lang="tr-TR" dirty="0" err="1"/>
              <a:t>ease</a:t>
            </a:r>
            <a:r>
              <a:rPr lang="tr-TR" dirty="0"/>
              <a:t> , (</a:t>
            </a:r>
            <a:r>
              <a:rPr lang="tr-TR" dirty="0" err="1"/>
              <a:t>default</a:t>
            </a:r>
            <a:r>
              <a:rPr lang="tr-TR" dirty="0"/>
              <a:t>)</a:t>
            </a:r>
          </a:p>
          <a:p>
            <a:r>
              <a:rPr lang="tr-TR" dirty="0" err="1"/>
              <a:t>linear</a:t>
            </a:r>
            <a:r>
              <a:rPr lang="tr-TR" dirty="0"/>
              <a:t>,</a:t>
            </a:r>
          </a:p>
          <a:p>
            <a:r>
              <a:rPr lang="tr-TR" dirty="0" err="1"/>
              <a:t>ease-out</a:t>
            </a:r>
            <a:r>
              <a:rPr lang="tr-TR" dirty="0"/>
              <a:t>,</a:t>
            </a:r>
          </a:p>
          <a:p>
            <a:r>
              <a:rPr lang="tr-TR" dirty="0" err="1"/>
              <a:t>ease</a:t>
            </a:r>
            <a:r>
              <a:rPr lang="tr-TR" dirty="0"/>
              <a:t>-in,</a:t>
            </a:r>
          </a:p>
          <a:p>
            <a:r>
              <a:rPr lang="tr-TR" dirty="0" err="1"/>
              <a:t>ease</a:t>
            </a:r>
            <a:r>
              <a:rPr lang="tr-TR" dirty="0"/>
              <a:t>-in-</a:t>
            </a:r>
            <a:r>
              <a:rPr lang="tr-TR" dirty="0" err="1"/>
              <a:t>out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04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/>
              <a:t>#transaction_id {</a:t>
            </a:r>
          </a:p>
          <a:p>
            <a:r>
              <a:rPr lang="tr-TR"/>
              <a:t>    background-color: black;</a:t>
            </a:r>
          </a:p>
          <a:p>
            <a:r>
              <a:rPr lang="tr-TR"/>
              <a:t>    color: white;</a:t>
            </a:r>
          </a:p>
          <a:p>
            <a:r>
              <a:rPr lang="tr-TR"/>
              <a:t>    border: 3px solid blue;</a:t>
            </a:r>
          </a:p>
          <a:p>
            <a:r>
              <a:rPr lang="tr-TR"/>
              <a:t>   /* margin: 10px; */</a:t>
            </a:r>
          </a:p>
          <a:p>
            <a:r>
              <a:rPr lang="tr-TR"/>
              <a:t>    padding: 5px;</a:t>
            </a:r>
          </a:p>
          <a:p>
            <a:r>
              <a:rPr lang="tr-TR"/>
              <a:t>    height: 150px;</a:t>
            </a:r>
          </a:p>
          <a:p>
            <a:r>
              <a:rPr lang="tr-TR"/>
              <a:t>    width: 25%;</a:t>
            </a:r>
          </a:p>
          <a:p>
            <a:r>
              <a:rPr lang="tr-TR"/>
              <a:t>    float: left;</a:t>
            </a:r>
          </a:p>
          <a:p>
            <a:r>
              <a:rPr lang="tr-TR"/>
              <a:t>    box-sizing: border-box; /* p+b=Width */</a:t>
            </a:r>
          </a:p>
          <a:p>
            <a:r>
              <a:rPr lang="tr-TR"/>
              <a:t>    transition: all 3s;</a:t>
            </a:r>
          </a:p>
          <a:p>
            <a:r>
              <a:rPr lang="tr-TR"/>
              <a:t>}</a:t>
            </a:r>
          </a:p>
          <a:p>
            <a:r>
              <a:rPr lang="tr-TR"/>
              <a:t/>
            </a:r>
            <a:br>
              <a:rPr lang="tr-TR"/>
            </a:br>
            <a:r>
              <a:rPr lang="tr-TR">
                <a:solidFill>
                  <a:srgbClr val="FFFF00"/>
                </a:solidFill>
              </a:rPr>
              <a:t>#transaction_id:hover {</a:t>
            </a:r>
          </a:p>
          <a:p>
            <a:r>
              <a:rPr lang="tr-TR"/>
              <a:t>    box-shadow: 1px 2px 3px 10px rgba(199, 18, 18, 0.4);</a:t>
            </a:r>
          </a:p>
          <a:p>
            <a:r>
              <a:rPr lang="tr-TR"/>
              <a:t>    background-color: red;</a:t>
            </a:r>
          </a:p>
          <a:p>
            <a:r>
              <a:rPr lang="tr-TR"/>
              <a:t>    border: 8px solid blue;</a:t>
            </a:r>
          </a:p>
          <a:p>
            <a:r>
              <a:rPr lang="tr-TR"/>
              <a:t>    color: black;</a:t>
            </a:r>
          </a:p>
          <a:p>
            <a:r>
              <a:rPr lang="tr-TR"/>
              <a:t>    width: 45%;</a:t>
            </a:r>
          </a:p>
          <a:p>
            <a:r>
              <a:rPr lang="tr-TR"/>
              <a:t>}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751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BOX-SHADOW &amp; TRANSITION ÖDEV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FB89CB66-125D-4EB5-A481-D6FBC8895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6" y="2085745"/>
            <a:ext cx="11880024" cy="3598863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65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INHERIT &amp;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inherit</a:t>
            </a:r>
            <a:r>
              <a:rPr lang="tr-TR" dirty="0"/>
              <a:t>: </a:t>
            </a:r>
            <a:r>
              <a:rPr lang="tr-TR" dirty="0" err="1"/>
              <a:t>parent’in</a:t>
            </a:r>
            <a:r>
              <a:rPr lang="tr-TR" dirty="0"/>
              <a:t> belirtiğimiz özelliğini alır.</a:t>
            </a:r>
          </a:p>
          <a:p>
            <a:r>
              <a:rPr lang="tr-TR" dirty="0" err="1"/>
              <a:t>Chieldten</a:t>
            </a:r>
            <a:endParaRPr lang="tr-TR" dirty="0"/>
          </a:p>
          <a:p>
            <a:r>
              <a:rPr lang="tr-TR" dirty="0"/>
              <a:t> </a:t>
            </a:r>
            <a:r>
              <a:rPr lang="tr-TR" dirty="0" err="1"/>
              <a:t>color:inherit</a:t>
            </a:r>
            <a:r>
              <a:rPr lang="tr-TR" dirty="0"/>
              <a:t>;</a:t>
            </a:r>
          </a:p>
          <a:p>
            <a:r>
              <a:rPr lang="tr-TR" dirty="0"/>
              <a:t> </a:t>
            </a:r>
            <a:r>
              <a:rPr lang="tr-TR" dirty="0" err="1"/>
              <a:t>Font-size:inherit</a:t>
            </a:r>
            <a:r>
              <a:rPr lang="tr-TR" dirty="0"/>
              <a:t>;</a:t>
            </a:r>
          </a:p>
          <a:p>
            <a:endParaRPr lang="tr-TR" dirty="0"/>
          </a:p>
          <a:p>
            <a:r>
              <a:rPr lang="tr-TR" dirty="0"/>
              <a:t>!</a:t>
            </a:r>
            <a:r>
              <a:rPr lang="tr-TR" dirty="0" err="1"/>
              <a:t>important</a:t>
            </a:r>
            <a:r>
              <a:rPr lang="tr-TR" dirty="0"/>
              <a:t>; bunun önemli olduğunu söylüyoruz.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57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PICTURE (OBJECT-FIT)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55223"/>
            <a:ext cx="9613861" cy="3880966"/>
          </a:xfrm>
        </p:spPr>
        <p:txBody>
          <a:bodyPr>
            <a:normAutofit lnSpcReduction="10000"/>
          </a:bodyPr>
          <a:lstStyle/>
          <a:p>
            <a:r>
              <a:rPr lang="tr-TR" dirty="0" err="1"/>
              <a:t>Object-fit:fill</a:t>
            </a:r>
            <a:r>
              <a:rPr lang="tr-TR" dirty="0"/>
              <a:t>; (</a:t>
            </a:r>
            <a:r>
              <a:rPr lang="tr-TR" dirty="0" err="1"/>
              <a:t>default</a:t>
            </a:r>
            <a:r>
              <a:rPr lang="tr-TR" dirty="0"/>
              <a:t>)</a:t>
            </a:r>
          </a:p>
          <a:p>
            <a:endParaRPr lang="tr-TR" dirty="0"/>
          </a:p>
          <a:p>
            <a:r>
              <a:rPr lang="tr-TR" dirty="0"/>
              <a:t>Object-</a:t>
            </a:r>
            <a:r>
              <a:rPr lang="tr-TR" dirty="0" err="1"/>
              <a:t>cover</a:t>
            </a:r>
            <a:r>
              <a:rPr lang="tr-TR" dirty="0"/>
              <a:t>;  (Ekranın bir kısmını kırpıyor)</a:t>
            </a:r>
          </a:p>
          <a:p>
            <a:r>
              <a:rPr lang="tr-TR" dirty="0"/>
              <a:t>Object-</a:t>
            </a:r>
            <a:r>
              <a:rPr lang="tr-TR" dirty="0" err="1"/>
              <a:t>contain</a:t>
            </a:r>
            <a:r>
              <a:rPr lang="tr-TR" dirty="0"/>
              <a:t>: (Ekranın tamamını sığdırıyor ancak boşluk oluyor)</a:t>
            </a:r>
          </a:p>
          <a:p>
            <a:endParaRPr lang="tr-TR" dirty="0"/>
          </a:p>
          <a:p>
            <a:r>
              <a:rPr lang="tr-TR" dirty="0" err="1"/>
              <a:t>Object-fit:none</a:t>
            </a:r>
            <a:r>
              <a:rPr lang="tr-TR" dirty="0"/>
              <a:t>;</a:t>
            </a:r>
          </a:p>
          <a:p>
            <a:r>
              <a:rPr lang="tr-TR" dirty="0" err="1"/>
              <a:t>Object-position:top</a:t>
            </a:r>
            <a:r>
              <a:rPr lang="tr-TR" dirty="0"/>
              <a:t>;</a:t>
            </a:r>
          </a:p>
          <a:p>
            <a:r>
              <a:rPr lang="tr-TR" dirty="0"/>
              <a:t>Object-</a:t>
            </a:r>
            <a:r>
              <a:rPr lang="tr-TR" dirty="0" err="1"/>
              <a:t>position</a:t>
            </a:r>
            <a:r>
              <a:rPr lang="tr-TR" dirty="0"/>
              <a:t>: </a:t>
            </a:r>
            <a:r>
              <a:rPr lang="tr-TR" dirty="0" err="1"/>
              <a:t>bottom</a:t>
            </a:r>
            <a:r>
              <a:rPr lang="tr-TR" dirty="0"/>
              <a:t>;</a:t>
            </a:r>
          </a:p>
          <a:p>
            <a:r>
              <a:rPr lang="tr-TR" dirty="0"/>
              <a:t>Object-</a:t>
            </a:r>
            <a:r>
              <a:rPr lang="tr-TR" dirty="0" err="1"/>
              <a:t>position</a:t>
            </a:r>
            <a:r>
              <a:rPr lang="tr-TR" dirty="0"/>
              <a:t>: </a:t>
            </a:r>
            <a:r>
              <a:rPr lang="tr-TR" dirty="0" err="1"/>
              <a:t>left</a:t>
            </a:r>
            <a:r>
              <a:rPr lang="tr-TR" dirty="0"/>
              <a:t>;</a:t>
            </a:r>
          </a:p>
          <a:p>
            <a:r>
              <a:rPr lang="tr-TR" dirty="0"/>
              <a:t>Object-</a:t>
            </a:r>
            <a:r>
              <a:rPr lang="tr-TR" dirty="0" err="1"/>
              <a:t>position</a:t>
            </a:r>
            <a:r>
              <a:rPr lang="tr-TR" dirty="0"/>
              <a:t>: </a:t>
            </a:r>
            <a:r>
              <a:rPr lang="tr-TR" dirty="0" err="1"/>
              <a:t>right</a:t>
            </a:r>
            <a:r>
              <a:rPr lang="tr-TR" dirty="0"/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379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CALC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Padding:calc(120px+20rem</a:t>
            </a:r>
            <a:r>
              <a:rPr lang="tr-TR"/>
              <a:t>); 120px+200px=320px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09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3593310"/>
          </a:xfrm>
        </p:spPr>
        <p:txBody>
          <a:bodyPr/>
          <a:lstStyle/>
          <a:p>
            <a:r>
              <a:rPr lang="tr-TR" dirty="0"/>
              <a:t>CSS-3 </a:t>
            </a:r>
            <a:r>
              <a:rPr lang="tr-TR" dirty="0" err="1"/>
              <a:t>Responsive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/>
            </a:r>
            <a:br>
              <a:rPr lang="tr-TR" dirty="0"/>
            </a:br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full</a:t>
            </a:r>
            <a:r>
              <a:rPr lang="tr-TR" dirty="0"/>
              <a:t>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developer</a:t>
            </a:r>
            <a:r>
              <a:rPr lang="tr-TR" dirty="0"/>
              <a:t/>
            </a:r>
            <a:br>
              <a:rPr lang="tr-TR" dirty="0"/>
            </a:br>
            <a:r>
              <a:rPr lang="tr-TR" dirty="0" err="1"/>
              <a:t>hamit</a:t>
            </a:r>
            <a:r>
              <a:rPr lang="tr-TR" dirty="0"/>
              <a:t> mızrak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545874"/>
            <a:ext cx="9291215" cy="920471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96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61851"/>
          </a:xfrm>
        </p:spPr>
        <p:txBody>
          <a:bodyPr/>
          <a:lstStyle/>
          <a:p>
            <a:r>
              <a:rPr lang="tr-TR" dirty="0" err="1"/>
              <a:t>Responsive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nedir?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382E5B2-2F01-4B9D-8068-E2F974250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53" y="1506584"/>
            <a:ext cx="9100458" cy="4376692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291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 extensions -1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12</a:t>
            </a:fld>
            <a:endParaRPr lang="tr-TR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32" y="647700"/>
            <a:ext cx="5533598" cy="5268913"/>
          </a:xfrm>
        </p:spPr>
      </p:pic>
    </p:spTree>
    <p:extLst>
      <p:ext uri="{BB962C8B-B14F-4D97-AF65-F5344CB8AC3E}">
        <p14:creationId xmlns:p14="http://schemas.microsoft.com/office/powerpoint/2010/main" val="33307213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635726"/>
          </a:xfrm>
        </p:spPr>
        <p:txBody>
          <a:bodyPr>
            <a:normAutofit fontScale="90000"/>
          </a:bodyPr>
          <a:lstStyle/>
          <a:p>
            <a:r>
              <a:rPr lang="tr-TR" dirty="0">
                <a:effectLst/>
              </a:rPr>
              <a:t>Sıkça kullanacağımız </a:t>
            </a:r>
            <a:r>
              <a:rPr lang="tr-TR" dirty="0" err="1">
                <a:effectLst/>
              </a:rPr>
              <a:t>attrıbuteler</a:t>
            </a:r>
            <a:endParaRPr lang="tr-TR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4E323688-DBE9-483E-B902-CF3776DBFAC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870996" y="1619793"/>
          <a:ext cx="5628570" cy="3396344"/>
        </p:xfrm>
        <a:graphic>
          <a:graphicData uri="http://schemas.openxmlformats.org/drawingml/2006/table">
            <a:tbl>
              <a:tblPr/>
              <a:tblGrid>
                <a:gridCol w="2814285">
                  <a:extLst>
                    <a:ext uri="{9D8B030D-6E8A-4147-A177-3AD203B41FA5}">
                      <a16:colId xmlns="" xmlns:a16="http://schemas.microsoft.com/office/drawing/2014/main" val="2090256657"/>
                    </a:ext>
                  </a:extLst>
                </a:gridCol>
                <a:gridCol w="2814285">
                  <a:extLst>
                    <a:ext uri="{9D8B030D-6E8A-4147-A177-3AD203B41FA5}">
                      <a16:colId xmlns="" xmlns:a16="http://schemas.microsoft.com/office/drawing/2014/main" val="1644639347"/>
                    </a:ext>
                  </a:extLst>
                </a:gridCol>
              </a:tblGrid>
              <a:tr h="409772">
                <a:tc>
                  <a:txBody>
                    <a:bodyPr/>
                    <a:lstStyle/>
                    <a:p>
                      <a:pPr algn="l" fontAlgn="b"/>
                      <a:r>
                        <a:rPr lang="tr-TR" sz="900">
                          <a:effectLst/>
                        </a:rPr>
                        <a:t>Değer</a:t>
                      </a:r>
                    </a:p>
                  </a:txBody>
                  <a:tcPr marL="37880" marR="37880" marT="37880" marB="3788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900">
                          <a:effectLst/>
                        </a:rPr>
                        <a:t>Açıklama</a:t>
                      </a:r>
                    </a:p>
                  </a:txBody>
                  <a:tcPr marL="37880" marR="37880" marT="37880" marB="3788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02196006"/>
                  </a:ext>
                </a:extLst>
              </a:tr>
              <a:tr h="409772">
                <a:tc>
                  <a:txBody>
                    <a:bodyPr/>
                    <a:lstStyle/>
                    <a:p>
                      <a:pPr fontAlgn="t"/>
                      <a:r>
                        <a:rPr lang="tr-TR" sz="900" b="1" dirty="0" err="1">
                          <a:solidFill>
                            <a:srgbClr val="FFCC00"/>
                          </a:solidFill>
                          <a:effectLst/>
                        </a:rPr>
                        <a:t>height</a:t>
                      </a:r>
                      <a:endParaRPr lang="tr-TR" sz="900" dirty="0">
                        <a:effectLst/>
                      </a:endParaRP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900" dirty="0" err="1">
                          <a:effectLst/>
                        </a:rPr>
                        <a:t>Yükselik</a:t>
                      </a:r>
                      <a:endParaRPr lang="tr-TR" sz="900" dirty="0">
                        <a:effectLst/>
                      </a:endParaRP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41689335"/>
                  </a:ext>
                </a:extLst>
              </a:tr>
              <a:tr h="409772">
                <a:tc>
                  <a:txBody>
                    <a:bodyPr/>
                    <a:lstStyle/>
                    <a:p>
                      <a:pPr fontAlgn="t"/>
                      <a:r>
                        <a:rPr lang="tr-TR" sz="900" b="1">
                          <a:solidFill>
                            <a:srgbClr val="FFCC00"/>
                          </a:solidFill>
                          <a:effectLst/>
                        </a:rPr>
                        <a:t>width</a:t>
                      </a:r>
                      <a:endParaRPr lang="tr-TR" sz="900">
                        <a:effectLst/>
                      </a:endParaRP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900" dirty="0">
                          <a:effectLst/>
                        </a:rPr>
                        <a:t>Genişlik</a:t>
                      </a: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90623403"/>
                  </a:ext>
                </a:extLst>
              </a:tr>
              <a:tr h="409772">
                <a:tc>
                  <a:txBody>
                    <a:bodyPr/>
                    <a:lstStyle/>
                    <a:p>
                      <a:pPr fontAlgn="t"/>
                      <a:r>
                        <a:rPr lang="tr-TR" sz="900" b="1" dirty="0" err="1">
                          <a:solidFill>
                            <a:srgbClr val="FFCC00"/>
                          </a:solidFill>
                          <a:effectLst/>
                        </a:rPr>
                        <a:t>min-width</a:t>
                      </a:r>
                      <a:endParaRPr lang="tr-TR" sz="900" dirty="0">
                        <a:effectLst/>
                      </a:endParaRP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900" dirty="0" err="1">
                          <a:effectLst/>
                        </a:rPr>
                        <a:t>Minumum</a:t>
                      </a:r>
                      <a:r>
                        <a:rPr lang="tr-TR" sz="900" dirty="0">
                          <a:effectLst/>
                        </a:rPr>
                        <a:t> genişlik</a:t>
                      </a: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0410623"/>
                  </a:ext>
                </a:extLst>
              </a:tr>
              <a:tr h="673742">
                <a:tc>
                  <a:txBody>
                    <a:bodyPr/>
                    <a:lstStyle/>
                    <a:p>
                      <a:pPr fontAlgn="t"/>
                      <a:r>
                        <a:rPr lang="tr-TR" sz="900" b="1">
                          <a:solidFill>
                            <a:srgbClr val="FFCC00"/>
                          </a:solidFill>
                          <a:effectLst/>
                        </a:rPr>
                        <a:t>min-height</a:t>
                      </a:r>
                      <a:endParaRPr lang="tr-TR" sz="900">
                        <a:effectLst/>
                      </a:endParaRP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900" dirty="0" err="1">
                          <a:effectLst/>
                        </a:rPr>
                        <a:t>Minumum</a:t>
                      </a:r>
                      <a:r>
                        <a:rPr lang="tr-TR" sz="900" dirty="0">
                          <a:effectLst/>
                        </a:rPr>
                        <a:t> yükseklik</a:t>
                      </a: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87031769"/>
                  </a:ext>
                </a:extLst>
              </a:tr>
              <a:tr h="673742">
                <a:tc>
                  <a:txBody>
                    <a:bodyPr/>
                    <a:lstStyle/>
                    <a:p>
                      <a:pPr fontAlgn="t"/>
                      <a:r>
                        <a:rPr lang="tr-TR" sz="900" b="1">
                          <a:solidFill>
                            <a:srgbClr val="FFCC00"/>
                          </a:solidFill>
                          <a:effectLst/>
                        </a:rPr>
                        <a:t>max-height</a:t>
                      </a:r>
                      <a:endParaRPr lang="tr-TR" sz="900">
                        <a:effectLst/>
                      </a:endParaRP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900" dirty="0">
                          <a:effectLst/>
                        </a:rPr>
                        <a:t>Maksimum yükseklik</a:t>
                      </a: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60622590"/>
                  </a:ext>
                </a:extLst>
              </a:tr>
              <a:tr h="409772">
                <a:tc>
                  <a:txBody>
                    <a:bodyPr/>
                    <a:lstStyle/>
                    <a:p>
                      <a:pPr fontAlgn="t"/>
                      <a:r>
                        <a:rPr lang="tr-TR" sz="900" b="1" dirty="0" err="1">
                          <a:solidFill>
                            <a:srgbClr val="FFCC00"/>
                          </a:solidFill>
                          <a:effectLst/>
                        </a:rPr>
                        <a:t>max-width</a:t>
                      </a:r>
                      <a:endParaRPr lang="tr-TR" sz="900" dirty="0">
                        <a:effectLst/>
                      </a:endParaRP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900" dirty="0">
                          <a:effectLst/>
                        </a:rPr>
                        <a:t>Ekranın, minimum genişliğini belirtir</a:t>
                      </a:r>
                    </a:p>
                  </a:txBody>
                  <a:tcPr marL="37880" marR="37880" marT="37880" marB="3788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9008524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120</a:t>
            </a:fld>
            <a:endParaRPr lang="tr-TR"/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559BBC09-47DC-4C23-BF6B-77F5B909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F5A623"/>
                </a:solidFill>
                <a:effectLst/>
                <a:latin typeface="Lato" panose="020F0502020204030203" pitchFamily="34" charset="0"/>
              </a:rPr>
              <a:t>Medya Özellikleri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000" b="0" i="0" u="none" strike="noStrike" cap="none" normalizeH="0" baseline="0">
                <a:ln>
                  <a:noFill/>
                </a:ln>
                <a:solidFill>
                  <a:srgbClr val="807D7D"/>
                </a:solidFill>
                <a:effectLst/>
                <a:latin typeface="Helvetica Neue"/>
              </a:rPr>
              <a:t> </a:t>
            </a:r>
            <a:endParaRPr kumimoji="0" lang="tr-TR" altLang="tr-T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7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@media and </a:t>
            </a:r>
            <a:r>
              <a:rPr lang="tr-TR" smtClean="0"/>
              <a:t>scrJavaScriptn </a:t>
            </a:r>
            <a:r>
              <a:rPr lang="tr-TR" smtClean="0"/>
              <a:t>()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4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@</a:t>
            </a:r>
            <a:r>
              <a:rPr lang="tr-TR" err="1"/>
              <a:t>medıa</a:t>
            </a:r>
            <a:r>
              <a:rPr lang="tr-TR"/>
              <a:t> </a:t>
            </a:r>
            <a:r>
              <a:rPr lang="tr-TR" smtClean="0"/>
              <a:t>query Dikkattt: and ile boşluk olmalıdır.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91" y="2096064"/>
            <a:ext cx="10666666" cy="3695136"/>
          </a:xfrm>
        </p:spPr>
        <p:txBody>
          <a:bodyPr>
            <a:normAutofit/>
          </a:bodyPr>
          <a:lstStyle/>
          <a:p>
            <a:r>
              <a:rPr lang="tr-TR" dirty="0"/>
              <a:t>                                                                      </a:t>
            </a:r>
            <a:r>
              <a:rPr lang="tr-TR" sz="3600" b="1" dirty="0">
                <a:solidFill>
                  <a:srgbClr val="FF0000"/>
                </a:solidFill>
              </a:rPr>
              <a:t>MSA</a:t>
            </a:r>
          </a:p>
          <a:p>
            <a:endParaRPr lang="tr-TR" dirty="0"/>
          </a:p>
          <a:p>
            <a:r>
              <a:rPr lang="tr-TR" dirty="0"/>
              <a:t>@</a:t>
            </a:r>
            <a:r>
              <a:rPr lang="tr-TR" err="1"/>
              <a:t>media</a:t>
            </a:r>
            <a:r>
              <a:rPr lang="tr-TR"/>
              <a:t> </a:t>
            </a:r>
            <a:r>
              <a:rPr lang="tr-TR" smtClean="0"/>
              <a:t>screen </a:t>
            </a:r>
            <a:r>
              <a:rPr lang="tr-TR" dirty="0" err="1"/>
              <a:t>and</a:t>
            </a:r>
            <a:r>
              <a:rPr lang="tr-TR" dirty="0"/>
              <a:t> (max-width:768px){  // </a:t>
            </a:r>
            <a:r>
              <a:rPr lang="tr-TR" dirty="0" err="1"/>
              <a:t>css</a:t>
            </a:r>
            <a:r>
              <a:rPr lang="tr-TR" dirty="0"/>
              <a:t> özellikleri    }  768px ve aşağısı x&lt;=768</a:t>
            </a:r>
          </a:p>
          <a:p>
            <a:endParaRPr lang="tr-TR" dirty="0"/>
          </a:p>
          <a:p>
            <a:r>
              <a:rPr lang="tr-TR" dirty="0"/>
              <a:t>@</a:t>
            </a:r>
            <a:r>
              <a:rPr lang="tr-TR" err="1"/>
              <a:t>media</a:t>
            </a:r>
            <a:r>
              <a:rPr lang="tr-TR"/>
              <a:t> </a:t>
            </a:r>
            <a:r>
              <a:rPr lang="tr-TR" smtClean="0"/>
              <a:t>screen </a:t>
            </a:r>
            <a:r>
              <a:rPr lang="tr-TR" dirty="0" err="1"/>
              <a:t>and</a:t>
            </a:r>
            <a:r>
              <a:rPr lang="tr-TR" dirty="0"/>
              <a:t> (min-width:768px){// </a:t>
            </a:r>
            <a:r>
              <a:rPr lang="tr-TR" dirty="0" err="1"/>
              <a:t>css</a:t>
            </a:r>
            <a:r>
              <a:rPr lang="tr-TR" dirty="0"/>
              <a:t> özellikleri    }  768px ve yukarısı x&gt;=768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170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869576"/>
          </a:xfrm>
        </p:spPr>
        <p:txBody>
          <a:bodyPr/>
          <a:lstStyle/>
          <a:p>
            <a:r>
              <a:rPr lang="tr-TR" dirty="0"/>
              <a:t>break POINTS NEDİR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// Small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devices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(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landscape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phones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, 576px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and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up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)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lang="tr-TR" altLang="tr-TR" dirty="0">
                <a:solidFill>
                  <a:srgbClr val="006699"/>
                </a:solidFill>
                <a:effectLst/>
                <a:latin typeface="SFMono-Regular"/>
              </a:rPr>
              <a:t>@</a:t>
            </a:r>
            <a:r>
              <a:rPr lang="tr-TR" altLang="tr-TR" dirty="0" err="1">
                <a:solidFill>
                  <a:srgbClr val="006699"/>
                </a:solidFill>
                <a:effectLst/>
                <a:latin typeface="SFMono-Regular"/>
              </a:rPr>
              <a:t>media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(</a:t>
            </a:r>
            <a:r>
              <a:rPr lang="tr-TR" altLang="tr-TR" sz="3200" dirty="0" err="1">
                <a:effectLst/>
                <a:latin typeface="Arial" panose="020B0604020202020204" pitchFamily="34" charset="0"/>
              </a:rPr>
              <a:t>min-width</a:t>
            </a:r>
            <a:r>
              <a:rPr lang="tr-TR" altLang="tr-TR" sz="440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lang="tr-TR" altLang="tr-TR" dirty="0">
                <a:solidFill>
                  <a:srgbClr val="FF6600"/>
                </a:solidFill>
                <a:effectLst/>
                <a:latin typeface="SFMono-Regular"/>
              </a:rPr>
              <a:t>576px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) { </a:t>
            </a:r>
            <a:r>
              <a:rPr lang="tr-TR" altLang="tr-TR" dirty="0">
                <a:solidFill>
                  <a:srgbClr val="00AA88"/>
                </a:solidFill>
                <a:effectLst/>
                <a:latin typeface="SFMono-Regular"/>
              </a:rPr>
              <a:t>...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}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//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Medium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devices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(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tablets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, 768px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and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up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)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lang="tr-TR" altLang="tr-TR" dirty="0">
                <a:solidFill>
                  <a:srgbClr val="006699"/>
                </a:solidFill>
                <a:effectLst/>
                <a:latin typeface="SFMono-Regular"/>
              </a:rPr>
              <a:t>@</a:t>
            </a:r>
            <a:r>
              <a:rPr lang="tr-TR" altLang="tr-TR" dirty="0" err="1">
                <a:solidFill>
                  <a:srgbClr val="006699"/>
                </a:solidFill>
                <a:effectLst/>
                <a:latin typeface="SFMono-Regular"/>
              </a:rPr>
              <a:t>media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(</a:t>
            </a:r>
            <a:r>
              <a:rPr lang="tr-TR" altLang="tr-TR" sz="3200" dirty="0" err="1">
                <a:effectLst/>
                <a:latin typeface="Arial" panose="020B0604020202020204" pitchFamily="34" charset="0"/>
              </a:rPr>
              <a:t>min-width</a:t>
            </a:r>
            <a:r>
              <a:rPr lang="tr-TR" altLang="tr-TR" sz="440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lang="tr-TR" altLang="tr-TR" dirty="0">
                <a:solidFill>
                  <a:srgbClr val="FF6600"/>
                </a:solidFill>
                <a:effectLst/>
                <a:latin typeface="SFMono-Regular"/>
              </a:rPr>
              <a:t>768px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) { </a:t>
            </a:r>
            <a:r>
              <a:rPr lang="tr-TR" altLang="tr-TR" dirty="0">
                <a:solidFill>
                  <a:srgbClr val="00AA88"/>
                </a:solidFill>
                <a:effectLst/>
                <a:latin typeface="SFMono-Regular"/>
              </a:rPr>
              <a:t>...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//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Large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devices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(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desktops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, 992px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and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up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)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lang="tr-TR" altLang="tr-TR" dirty="0">
                <a:solidFill>
                  <a:srgbClr val="006699"/>
                </a:solidFill>
                <a:effectLst/>
                <a:latin typeface="SFMono-Regular"/>
              </a:rPr>
              <a:t>@</a:t>
            </a:r>
            <a:r>
              <a:rPr lang="tr-TR" altLang="tr-TR" dirty="0" err="1">
                <a:solidFill>
                  <a:srgbClr val="006699"/>
                </a:solidFill>
                <a:effectLst/>
                <a:latin typeface="SFMono-Regular"/>
              </a:rPr>
              <a:t>media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(</a:t>
            </a:r>
            <a:r>
              <a:rPr lang="tr-TR" altLang="tr-TR" sz="3200" dirty="0" err="1">
                <a:effectLst/>
                <a:latin typeface="Arial" panose="020B0604020202020204" pitchFamily="34" charset="0"/>
              </a:rPr>
              <a:t>min-width</a:t>
            </a:r>
            <a:r>
              <a:rPr lang="tr-TR" altLang="tr-TR" sz="440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lang="tr-TR" altLang="tr-TR" dirty="0">
                <a:solidFill>
                  <a:srgbClr val="FF6600"/>
                </a:solidFill>
                <a:effectLst/>
                <a:latin typeface="SFMono-Regular"/>
              </a:rPr>
              <a:t>992px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) { </a:t>
            </a:r>
            <a:r>
              <a:rPr lang="tr-TR" altLang="tr-TR" dirty="0">
                <a:solidFill>
                  <a:srgbClr val="00AA88"/>
                </a:solidFill>
                <a:effectLst/>
                <a:latin typeface="SFMono-Regular"/>
              </a:rPr>
              <a:t>...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}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//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Extra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large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devices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(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large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desktops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, 1200px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and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 </a:t>
            </a:r>
            <a:r>
              <a:rPr lang="tr-TR" altLang="tr-TR" dirty="0" err="1">
                <a:solidFill>
                  <a:srgbClr val="999999"/>
                </a:solidFill>
                <a:effectLst/>
                <a:latin typeface="SFMono-Regular"/>
              </a:rPr>
              <a:t>up</a:t>
            </a:r>
            <a:r>
              <a:rPr lang="tr-TR" altLang="tr-TR" dirty="0">
                <a:solidFill>
                  <a:srgbClr val="999999"/>
                </a:solidFill>
                <a:effectLst/>
                <a:latin typeface="SFMono-Regular"/>
              </a:rPr>
              <a:t>)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lang="tr-TR" altLang="tr-TR" dirty="0">
                <a:solidFill>
                  <a:srgbClr val="006699"/>
                </a:solidFill>
                <a:effectLst/>
                <a:latin typeface="SFMono-Regular"/>
              </a:rPr>
              <a:t>@</a:t>
            </a:r>
            <a:r>
              <a:rPr lang="tr-TR" altLang="tr-TR" dirty="0" err="1">
                <a:solidFill>
                  <a:srgbClr val="006699"/>
                </a:solidFill>
                <a:effectLst/>
                <a:latin typeface="SFMono-Regular"/>
              </a:rPr>
              <a:t>media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(</a:t>
            </a:r>
            <a:r>
              <a:rPr lang="tr-TR" altLang="tr-TR" sz="3200" dirty="0" err="1">
                <a:effectLst/>
                <a:latin typeface="Arial" panose="020B0604020202020204" pitchFamily="34" charset="0"/>
              </a:rPr>
              <a:t>min-width</a:t>
            </a:r>
            <a:r>
              <a:rPr lang="tr-TR" altLang="tr-TR" sz="440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lang="tr-TR" altLang="tr-TR" dirty="0">
                <a:solidFill>
                  <a:srgbClr val="FF6600"/>
                </a:solidFill>
                <a:effectLst/>
                <a:latin typeface="SFMono-Regular"/>
              </a:rPr>
              <a:t>1200px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) { </a:t>
            </a:r>
            <a:r>
              <a:rPr lang="tr-TR" altLang="tr-TR" dirty="0">
                <a:solidFill>
                  <a:srgbClr val="00AA88"/>
                </a:solidFill>
                <a:effectLst/>
                <a:latin typeface="SFMono-Regular"/>
              </a:rPr>
              <a:t>...</a:t>
            </a:r>
            <a:r>
              <a:rPr lang="tr-TR" altLang="tr-TR" dirty="0">
                <a:solidFill>
                  <a:srgbClr val="212529"/>
                </a:solidFill>
                <a:effectLst/>
                <a:latin typeface="SFMono-Regular"/>
              </a:rPr>
              <a:t> }</a:t>
            </a:r>
            <a:r>
              <a:rPr lang="tr-TR" altLang="tr-TR" sz="1600" dirty="0">
                <a:effectLst/>
              </a:rPr>
              <a:t> 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43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Medıa</a:t>
            </a:r>
            <a:r>
              <a:rPr lang="tr-TR" dirty="0"/>
              <a:t> </a:t>
            </a:r>
            <a:r>
              <a:rPr lang="tr-TR" dirty="0" err="1"/>
              <a:t>query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MONA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D8975F61-C242-44D3-8751-EA8E9B779C0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261811" y="2095500"/>
          <a:ext cx="7658852" cy="3695700"/>
        </p:xfrm>
        <a:graphic>
          <a:graphicData uri="http://schemas.openxmlformats.org/drawingml/2006/table">
            <a:tbl>
              <a:tblPr/>
              <a:tblGrid>
                <a:gridCol w="3829426">
                  <a:extLst>
                    <a:ext uri="{9D8B030D-6E8A-4147-A177-3AD203B41FA5}">
                      <a16:colId xmlns="" xmlns:a16="http://schemas.microsoft.com/office/drawing/2014/main" val="4180387022"/>
                    </a:ext>
                  </a:extLst>
                </a:gridCol>
                <a:gridCol w="3829426">
                  <a:extLst>
                    <a:ext uri="{9D8B030D-6E8A-4147-A177-3AD203B41FA5}">
                      <a16:colId xmlns="" xmlns:a16="http://schemas.microsoft.com/office/drawing/2014/main" val="1885200182"/>
                    </a:ext>
                  </a:extLst>
                </a:gridCol>
              </a:tblGrid>
              <a:tr h="389021"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dirty="0">
                          <a:effectLst/>
                        </a:rPr>
                        <a:t>Mantıksal Operatörler</a:t>
                      </a:r>
                    </a:p>
                  </a:txBody>
                  <a:tcPr marL="69468" marR="69468" marT="69468" marB="6946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dirty="0">
                          <a:effectLst/>
                        </a:rPr>
                        <a:t>Tanım</a:t>
                      </a:r>
                    </a:p>
                  </a:txBody>
                  <a:tcPr marL="69468" marR="69468" marT="69468" marB="6946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43306415"/>
                  </a:ext>
                </a:extLst>
              </a:tr>
              <a:tr h="639106">
                <a:tc>
                  <a:txBody>
                    <a:bodyPr/>
                    <a:lstStyle/>
                    <a:p>
                      <a:pPr fontAlgn="t"/>
                      <a:r>
                        <a:rPr lang="tr-TR" sz="1600" b="1">
                          <a:solidFill>
                            <a:srgbClr val="FFCC00"/>
                          </a:solidFill>
                          <a:effectLst/>
                        </a:rPr>
                        <a:t>and</a:t>
                      </a:r>
                      <a:endParaRPr lang="tr-TR" sz="1600">
                        <a:effectLst/>
                      </a:endParaRPr>
                    </a:p>
                  </a:txBody>
                  <a:tcPr marL="69468" marR="69468" marT="69468" marB="6946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1600" dirty="0">
                          <a:effectLst/>
                        </a:rPr>
                        <a:t>İki özelliği bir arada oluşturmak</a:t>
                      </a:r>
                    </a:p>
                  </a:txBody>
                  <a:tcPr marL="69468" marR="69468" marT="69468" marB="6946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85818475"/>
                  </a:ext>
                </a:extLst>
              </a:tr>
              <a:tr h="889191">
                <a:tc>
                  <a:txBody>
                    <a:bodyPr/>
                    <a:lstStyle/>
                    <a:p>
                      <a:pPr fontAlgn="t"/>
                      <a:r>
                        <a:rPr lang="tr-TR" sz="1600" b="1">
                          <a:solidFill>
                            <a:srgbClr val="FFCC00"/>
                          </a:solidFill>
                          <a:effectLst/>
                        </a:rPr>
                        <a:t>only</a:t>
                      </a:r>
                      <a:endParaRPr lang="tr-TR" sz="1600">
                        <a:effectLst/>
                      </a:endParaRPr>
                    </a:p>
                  </a:txBody>
                  <a:tcPr marL="69468" marR="69468" marT="69468" marB="6946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1600" dirty="0">
                          <a:effectLst/>
                        </a:rPr>
                        <a:t>Sadece belli koşullarda çalışır</a:t>
                      </a:r>
                    </a:p>
                  </a:txBody>
                  <a:tcPr marL="69468" marR="69468" marT="69468" marB="6946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9954422"/>
                  </a:ext>
                </a:extLst>
              </a:tr>
              <a:tr h="639106">
                <a:tc>
                  <a:txBody>
                    <a:bodyPr/>
                    <a:lstStyle/>
                    <a:p>
                      <a:pPr fontAlgn="t"/>
                      <a:r>
                        <a:rPr lang="tr-TR" sz="1600" b="1">
                          <a:solidFill>
                            <a:srgbClr val="FFCC00"/>
                          </a:solidFill>
                          <a:effectLst/>
                        </a:rPr>
                        <a:t>not</a:t>
                      </a:r>
                      <a:endParaRPr lang="tr-TR" sz="1600">
                        <a:effectLst/>
                      </a:endParaRPr>
                    </a:p>
                  </a:txBody>
                  <a:tcPr marL="69468" marR="69468" marT="69468" marB="6946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1600" dirty="0">
                          <a:effectLst/>
                        </a:rPr>
                        <a:t>Bu yapının dışındaki değerlerde kullan.</a:t>
                      </a:r>
                    </a:p>
                  </a:txBody>
                  <a:tcPr marL="69468" marR="69468" marT="69468" marB="6946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92303636"/>
                  </a:ext>
                </a:extLst>
              </a:tr>
              <a:tr h="1139276">
                <a:tc>
                  <a:txBody>
                    <a:bodyPr/>
                    <a:lstStyle/>
                    <a:p>
                      <a:pPr fontAlgn="t"/>
                      <a:r>
                        <a:rPr lang="tr-TR" sz="1600" b="1" dirty="0">
                          <a:solidFill>
                            <a:srgbClr val="FFCC00"/>
                          </a:solidFill>
                          <a:effectLst/>
                        </a:rPr>
                        <a:t>Çoklu görev</a:t>
                      </a:r>
                      <a:endParaRPr lang="tr-TR" sz="1600" dirty="0">
                        <a:effectLst/>
                      </a:endParaRPr>
                    </a:p>
                  </a:txBody>
                  <a:tcPr marL="69468" marR="69468" marT="69468" marB="6946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r-TR" sz="1600" dirty="0">
                          <a:effectLst/>
                        </a:rPr>
                        <a:t>Ortak görevler için kullanıyoruz.</a:t>
                      </a:r>
                    </a:p>
                  </a:txBody>
                  <a:tcPr marL="69468" marR="69468" marT="69468" marB="6946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4731267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124</a:t>
            </a:fld>
            <a:endParaRPr lang="tr-TR"/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7E1C36AC-AB05-4A39-9E89-69CA97F06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F5A623"/>
                </a:solidFill>
                <a:effectLst/>
                <a:latin typeface="Lato" panose="020F0502020204030203" pitchFamily="34" charset="0"/>
              </a:rPr>
              <a:t>@media Mantıksal Operatörleri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000" b="0" i="0" u="none" strike="noStrike" cap="none" normalizeH="0" baseline="0">
                <a:ln>
                  <a:noFill/>
                </a:ln>
                <a:solidFill>
                  <a:srgbClr val="807D7D"/>
                </a:solidFill>
                <a:effectLst/>
                <a:latin typeface="Helvetica Neue"/>
              </a:rPr>
              <a:t> </a:t>
            </a:r>
            <a:endParaRPr kumimoji="0" lang="tr-TR" altLang="tr-T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effectLst/>
              </a:rPr>
              <a:t>–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/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>
                <a:effectLst/>
              </a:rPr>
              <a:t>Ekranı </a:t>
            </a:r>
            <a:r>
              <a:rPr lang="tr-TR" dirty="0" err="1">
                <a:effectLst/>
              </a:rPr>
              <a:t>minumum</a:t>
            </a:r>
            <a:r>
              <a:rPr lang="tr-TR" dirty="0">
                <a:effectLst/>
              </a:rPr>
              <a:t> 468px ve yukarısı  AND maksimum genişlik 768px ve aşağısı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125</a:t>
            </a:fld>
            <a:endParaRPr lang="tr-TR"/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D3EBB231-BA55-4606-ADCC-86F1D5BC3E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6887" y="2964303"/>
          <a:ext cx="8328245" cy="283464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704230212"/>
                    </a:ext>
                  </a:extLst>
                </a:gridCol>
                <a:gridCol w="8119965">
                  <a:extLst>
                    <a:ext uri="{9D8B030D-6E8A-4147-A177-3AD203B41FA5}">
                      <a16:colId xmlns="" xmlns:a16="http://schemas.microsoft.com/office/drawing/2014/main" val="1422579276"/>
                    </a:ext>
                  </a:extLst>
                </a:gridCol>
              </a:tblGrid>
              <a:tr h="2224074">
                <a:tc>
                  <a:txBody>
                    <a:bodyPr/>
                    <a:lstStyle/>
                    <a:p>
                      <a:pPr algn="ctr" fontAlgn="t"/>
                      <a:endParaRPr lang="tr-TR" dirty="0">
                        <a:solidFill>
                          <a:srgbClr val="898989"/>
                        </a:solidFill>
                        <a:effectLst/>
                        <a:latin typeface="inherit"/>
                      </a:endParaRPr>
                    </a:p>
                    <a:p>
                      <a:pPr algn="ctr" fontAlgn="t"/>
                      <a:endParaRPr lang="tr-TR" dirty="0">
                        <a:solidFill>
                          <a:srgbClr val="979797"/>
                        </a:solidFill>
                        <a:effectLst/>
                        <a:latin typeface="inherit"/>
                      </a:endParaRPr>
                    </a:p>
                    <a:p>
                      <a:pPr algn="ctr" fontAlgn="t"/>
                      <a:endParaRPr lang="tr-TR" dirty="0">
                        <a:solidFill>
                          <a:srgbClr val="898989"/>
                        </a:solidFill>
                        <a:effectLst/>
                        <a:latin typeface="inherit"/>
                      </a:endParaRPr>
                    </a:p>
                    <a:p>
                      <a:pPr algn="ctr" fontAlgn="t"/>
                      <a:endParaRPr lang="tr-TR" dirty="0">
                        <a:solidFill>
                          <a:srgbClr val="979797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D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@</a:t>
                      </a:r>
                      <a:r>
                        <a:rPr lang="en-US" dirty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media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min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width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E7A37A"/>
                          </a:solidFill>
                          <a:effectLst/>
                          <a:latin typeface="inherit"/>
                        </a:rPr>
                        <a:t>4</a:t>
                      </a:r>
                      <a:r>
                        <a:rPr lang="tr-TR" dirty="0">
                          <a:solidFill>
                            <a:srgbClr val="E7A37A"/>
                          </a:solidFill>
                          <a:effectLst/>
                          <a:latin typeface="inherit"/>
                        </a:rPr>
                        <a:t>68</a:t>
                      </a:r>
                      <a:r>
                        <a:rPr lang="en-US" dirty="0">
                          <a:solidFill>
                            <a:srgbClr val="E7A37A"/>
                          </a:solidFill>
                          <a:effectLst/>
                          <a:latin typeface="inherit"/>
                        </a:rPr>
                        <a:t>px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)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92AFC1"/>
                          </a:solidFill>
                          <a:effectLst/>
                          <a:latin typeface="inherit"/>
                        </a:rPr>
                        <a:t>and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max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width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E7A37A"/>
                          </a:solidFill>
                          <a:effectLst/>
                          <a:latin typeface="inherit"/>
                        </a:rPr>
                        <a:t>768px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){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</a:t>
                      </a:r>
                      <a:r>
                        <a:rPr lang="en-US" dirty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body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{</a:t>
                      </a:r>
                      <a:endParaRPr lang="tr-TR" dirty="0">
                        <a:solidFill>
                          <a:srgbClr val="C9D2D1"/>
                        </a:solidFill>
                        <a:effectLst/>
                        <a:latin typeface="inherit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    font-size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20px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background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color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dirty="0" err="1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blue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92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9347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7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0" dirty="0">
                <a:effectLst/>
              </a:rPr>
              <a:t>– </a:t>
            </a:r>
            <a:r>
              <a:rPr lang="tr-TR" b="0" dirty="0" err="1">
                <a:effectLst/>
              </a:rPr>
              <a:t>only</a:t>
            </a:r>
            <a:r>
              <a:rPr lang="tr-TR" b="0" dirty="0">
                <a:effectLst/>
              </a:rPr>
              <a:t/>
            </a:r>
            <a:br>
              <a:rPr lang="tr-TR" b="0" dirty="0">
                <a:effectLst/>
              </a:rPr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881" y="1201783"/>
            <a:ext cx="10353762" cy="4589135"/>
          </a:xfrm>
        </p:spPr>
        <p:txBody>
          <a:bodyPr/>
          <a:lstStyle/>
          <a:p>
            <a:endParaRPr lang="tr-TR" dirty="0">
              <a:effectLst/>
            </a:endParaRPr>
          </a:p>
          <a:p>
            <a:r>
              <a:rPr lang="tr-TR" dirty="0">
                <a:effectLst/>
              </a:rPr>
              <a:t>Ekran genişliği sadece maksimum genişlik 480 piksel olana kadar davranışlarının değişmesini istediğimiz kod blokları için “</a:t>
            </a:r>
            <a:r>
              <a:rPr lang="tr-TR" b="1" dirty="0" err="1">
                <a:effectLst/>
              </a:rPr>
              <a:t>only</a:t>
            </a:r>
            <a:r>
              <a:rPr lang="tr-TR" dirty="0">
                <a:effectLst/>
              </a:rPr>
              <a:t>” yapısını kullandık.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126</a:t>
            </a:fld>
            <a:endParaRPr lang="tr-TR"/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CB994729-7E38-45AB-AE33-3A8E209605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27115" y="2526030"/>
          <a:ext cx="8328245" cy="2834640"/>
        </p:xfrm>
        <a:graphic>
          <a:graphicData uri="http://schemas.openxmlformats.org/drawingml/2006/table">
            <a:tbl>
              <a:tblPr/>
              <a:tblGrid>
                <a:gridCol w="260570">
                  <a:extLst>
                    <a:ext uri="{9D8B030D-6E8A-4147-A177-3AD203B41FA5}">
                      <a16:colId xmlns="" xmlns:a16="http://schemas.microsoft.com/office/drawing/2014/main" val="255766720"/>
                    </a:ext>
                  </a:extLst>
                </a:gridCol>
                <a:gridCol w="8067675">
                  <a:extLst>
                    <a:ext uri="{9D8B030D-6E8A-4147-A177-3AD203B41FA5}">
                      <a16:colId xmlns="" xmlns:a16="http://schemas.microsoft.com/office/drawing/2014/main" val="992618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tr-TR" dirty="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/>
                      </a:r>
                      <a:br>
                        <a:rPr lang="tr-TR" dirty="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</a:br>
                      <a:r>
                        <a:rPr lang="tr-TR" dirty="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  <a:p>
                      <a:pPr algn="ctr" fontAlgn="t"/>
                      <a:r>
                        <a:rPr lang="tr-TR" dirty="0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  <a:p>
                      <a:pPr algn="ctr" fontAlgn="t"/>
                      <a:r>
                        <a:rPr lang="tr-TR" dirty="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7</a:t>
                      </a:r>
                    </a:p>
                    <a:p>
                      <a:pPr algn="ctr" fontAlgn="t"/>
                      <a:r>
                        <a:rPr lang="tr-TR" dirty="0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  <a:p>
                      <a:pPr algn="ctr" fontAlgn="t"/>
                      <a:r>
                        <a:rPr lang="tr-TR" dirty="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9</a:t>
                      </a:r>
                    </a:p>
                    <a:p>
                      <a:pPr algn="ctr" fontAlgn="t"/>
                      <a:r>
                        <a:rPr lang="tr-TR" dirty="0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10</a:t>
                      </a:r>
                    </a:p>
                    <a:p>
                      <a:pPr algn="ctr" fontAlgn="t"/>
                      <a:r>
                        <a:rPr lang="tr-TR" dirty="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D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@</a:t>
                      </a:r>
                      <a:r>
                        <a:rPr lang="en-US" dirty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media </a:t>
                      </a:r>
                      <a:r>
                        <a:rPr lang="en-US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only </a:t>
                      </a:r>
                      <a:r>
                        <a:rPr lang="en-US" smtClean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scrJavaScriptn </a:t>
                      </a:r>
                      <a:r>
                        <a:rPr lang="en-US" dirty="0">
                          <a:solidFill>
                            <a:srgbClr val="92AFC1"/>
                          </a:solidFill>
                          <a:effectLst/>
                          <a:latin typeface="inherit"/>
                        </a:rPr>
                        <a:t>and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max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width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E7A37A"/>
                          </a:solidFill>
                          <a:effectLst/>
                          <a:latin typeface="inherit"/>
                        </a:rPr>
                        <a:t>480px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){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</a:t>
                      </a:r>
                      <a:r>
                        <a:rPr lang="en-US" dirty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body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{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tr-TR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font-size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20px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background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color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dirty="0" err="1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blue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92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8576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2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7200"/>
          </a:xfrm>
        </p:spPr>
        <p:txBody>
          <a:bodyPr>
            <a:normAutofit fontScale="90000"/>
          </a:bodyPr>
          <a:lstStyle/>
          <a:p>
            <a:r>
              <a:rPr lang="tr-TR" b="0" dirty="0">
                <a:effectLst/>
              </a:rPr>
              <a:t>– not</a:t>
            </a:r>
            <a:br>
              <a:rPr lang="tr-TR" b="0" dirty="0">
                <a:effectLst/>
              </a:rPr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44731"/>
            <a:ext cx="10353762" cy="4946469"/>
          </a:xfrm>
        </p:spPr>
        <p:txBody>
          <a:bodyPr/>
          <a:lstStyle/>
          <a:p>
            <a:r>
              <a:rPr lang="tr-TR" dirty="0">
                <a:effectLst/>
              </a:rPr>
              <a:t>Ekran genişliği maksimum genişlik 480 piksel dışında kalan alanlarda  davranışlarının değişmesini istediğimiz kod blokları için “</a:t>
            </a:r>
            <a:r>
              <a:rPr lang="tr-TR" b="1" dirty="0">
                <a:effectLst/>
              </a:rPr>
              <a:t>not</a:t>
            </a:r>
            <a:r>
              <a:rPr lang="tr-TR" dirty="0">
                <a:effectLst/>
              </a:rPr>
              <a:t>” yapısını kullandık.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127</a:t>
            </a:fld>
            <a:endParaRPr lang="tr-TR"/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75FD4278-4869-405E-9335-F6DE802778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29903" y="1731372"/>
          <a:ext cx="8328245" cy="3657600"/>
        </p:xfrm>
        <a:graphic>
          <a:graphicData uri="http://schemas.openxmlformats.org/drawingml/2006/table">
            <a:tbl>
              <a:tblPr/>
              <a:tblGrid>
                <a:gridCol w="260570">
                  <a:extLst>
                    <a:ext uri="{9D8B030D-6E8A-4147-A177-3AD203B41FA5}">
                      <a16:colId xmlns="" xmlns:a16="http://schemas.microsoft.com/office/drawing/2014/main" val="1896668739"/>
                    </a:ext>
                  </a:extLst>
                </a:gridCol>
                <a:gridCol w="8067675">
                  <a:extLst>
                    <a:ext uri="{9D8B030D-6E8A-4147-A177-3AD203B41FA5}">
                      <a16:colId xmlns="" xmlns:a16="http://schemas.microsoft.com/office/drawing/2014/main" val="2359908211"/>
                    </a:ext>
                  </a:extLst>
                </a:gridCol>
              </a:tblGrid>
              <a:tr h="2888524">
                <a:tc>
                  <a:txBody>
                    <a:bodyPr/>
                    <a:lstStyle/>
                    <a:p>
                      <a:pPr algn="ctr" fontAlgn="t"/>
                      <a:r>
                        <a:rPr lang="tr-TR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/>
                      </a:r>
                      <a:br>
                        <a:rPr lang="tr-TR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</a:br>
                      <a:r>
                        <a:rPr lang="tr-TR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ctr" fontAlgn="t"/>
                      <a:r>
                        <a:rPr lang="tr-TR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ctr" fontAlgn="t"/>
                      <a:r>
                        <a:rPr lang="tr-TR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ctr" fontAlgn="t"/>
                      <a:r>
                        <a:rPr lang="tr-TR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  <a:p>
                      <a:pPr algn="ctr" fontAlgn="t"/>
                      <a:r>
                        <a:rPr lang="tr-TR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  <a:p>
                      <a:pPr algn="ctr" fontAlgn="t"/>
                      <a:r>
                        <a:rPr lang="tr-TR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7</a:t>
                      </a:r>
                    </a:p>
                    <a:p>
                      <a:pPr algn="ctr" fontAlgn="t"/>
                      <a:r>
                        <a:rPr lang="tr-TR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  <a:p>
                      <a:pPr algn="ctr" fontAlgn="t"/>
                      <a:r>
                        <a:rPr lang="tr-TR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9</a:t>
                      </a:r>
                    </a:p>
                    <a:p>
                      <a:pPr algn="ctr" fontAlgn="t"/>
                      <a:r>
                        <a:rPr lang="tr-TR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10</a:t>
                      </a:r>
                    </a:p>
                    <a:p>
                      <a:pPr algn="ctr" fontAlgn="t"/>
                      <a:r>
                        <a:rPr lang="tr-TR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D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@</a:t>
                      </a:r>
                      <a:r>
                        <a:rPr lang="en-US" dirty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media </a:t>
                      </a:r>
                      <a:r>
                        <a:rPr lang="en-US">
                          <a:solidFill>
                            <a:srgbClr val="92AFC1"/>
                          </a:solidFill>
                          <a:effectLst/>
                          <a:latin typeface="inherit"/>
                        </a:rPr>
                        <a:t>not</a:t>
                      </a:r>
                      <a:r>
                        <a:rPr lang="en-US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mtClean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scrJavaScriptn </a:t>
                      </a:r>
                      <a:r>
                        <a:rPr lang="en-US" dirty="0">
                          <a:solidFill>
                            <a:srgbClr val="92AFC1"/>
                          </a:solidFill>
                          <a:effectLst/>
                          <a:latin typeface="inherit"/>
                        </a:rPr>
                        <a:t>and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max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width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dirty="0">
                          <a:solidFill>
                            <a:srgbClr val="E7A37A"/>
                          </a:solidFill>
                          <a:effectLst/>
                          <a:latin typeface="inherit"/>
                        </a:rPr>
                        <a:t>480px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){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</a:t>
                      </a:r>
                      <a:r>
                        <a:rPr lang="en-US" dirty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body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{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tr-TR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font-size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20px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background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color</a:t>
                      </a:r>
                      <a:r>
                        <a:rPr lang="en-US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dirty="0" err="1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blue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</a:t>
                      </a:r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92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846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80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457200"/>
          </a:xfrm>
        </p:spPr>
        <p:txBody>
          <a:bodyPr>
            <a:normAutofit fontScale="90000"/>
          </a:bodyPr>
          <a:lstStyle/>
          <a:p>
            <a:r>
              <a:rPr lang="tr-TR" b="0" dirty="0">
                <a:effectLst/>
              </a:rPr>
              <a:t>– MULTI (Birden fazla sorgu)</a:t>
            </a:r>
            <a:br>
              <a:rPr lang="tr-TR" b="0" dirty="0">
                <a:effectLst/>
              </a:rPr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 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128</a:t>
            </a:fld>
            <a:endParaRPr lang="tr-TR"/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101227FF-9B8E-4724-82A7-910BFBD8C5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4700" y="2094254"/>
          <a:ext cx="6473075" cy="3698192"/>
        </p:xfrm>
        <a:graphic>
          <a:graphicData uri="http://schemas.openxmlformats.org/drawingml/2006/table">
            <a:tbl>
              <a:tblPr/>
              <a:tblGrid>
                <a:gridCol w="202526">
                  <a:extLst>
                    <a:ext uri="{9D8B030D-6E8A-4147-A177-3AD203B41FA5}">
                      <a16:colId xmlns="" xmlns:a16="http://schemas.microsoft.com/office/drawing/2014/main" val="1765395100"/>
                    </a:ext>
                  </a:extLst>
                </a:gridCol>
                <a:gridCol w="6270549">
                  <a:extLst>
                    <a:ext uri="{9D8B030D-6E8A-4147-A177-3AD203B41FA5}">
                      <a16:colId xmlns="" xmlns:a16="http://schemas.microsoft.com/office/drawing/2014/main" val="3202232010"/>
                    </a:ext>
                  </a:extLst>
                </a:gridCol>
              </a:tblGrid>
              <a:tr h="3695700">
                <a:tc>
                  <a:txBody>
                    <a:bodyPr/>
                    <a:lstStyle/>
                    <a:p>
                      <a:pPr algn="ctr" fontAlgn="t"/>
                      <a:r>
                        <a:rPr lang="tr-TR" sz="140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7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9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10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11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979797"/>
                          </a:solidFill>
                          <a:effectLst/>
                          <a:latin typeface="inherit"/>
                        </a:rPr>
                        <a:t>12</a:t>
                      </a:r>
                    </a:p>
                    <a:p>
                      <a:pPr algn="ctr" fontAlgn="t"/>
                      <a:r>
                        <a:rPr lang="tr-TR" sz="1400">
                          <a:solidFill>
                            <a:srgbClr val="898989"/>
                          </a:solidFill>
                          <a:effectLst/>
                          <a:latin typeface="inherit"/>
                        </a:rPr>
                        <a:t>13</a:t>
                      </a:r>
                    </a:p>
                  </a:txBody>
                  <a:tcPr marL="71071" marR="71071" marT="35536" marB="355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D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  <a:r>
                        <a:rPr lang="tr-TR" sz="14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MOSA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400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@</a:t>
                      </a:r>
                      <a:r>
                        <a:rPr lang="en-US" sz="1400" dirty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media </a:t>
                      </a:r>
                      <a:r>
                        <a:rPr lang="en-US" sz="140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only </a:t>
                      </a:r>
                      <a:r>
                        <a:rPr lang="en-US" sz="1400" smtClean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scrJavaScriptn </a:t>
                      </a:r>
                      <a:r>
                        <a:rPr lang="en-US" sz="1400" dirty="0">
                          <a:solidFill>
                            <a:srgbClr val="92AFC1"/>
                          </a:solidFill>
                          <a:effectLst/>
                          <a:latin typeface="inherit"/>
                        </a:rPr>
                        <a:t>and</a:t>
                      </a:r>
                      <a:r>
                        <a:rPr lang="en-US" sz="1400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max</a:t>
                      </a:r>
                      <a:r>
                        <a:rPr lang="en-US" sz="1400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sz="1400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width</a:t>
                      </a:r>
                      <a:r>
                        <a:rPr lang="en-US" sz="1400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E7A37A"/>
                          </a:solidFill>
                          <a:effectLst/>
                          <a:latin typeface="inherit"/>
                        </a:rPr>
                        <a:t>480px</a:t>
                      </a:r>
                      <a:r>
                        <a:rPr lang="en-US" sz="1400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),</a:t>
                      </a:r>
                      <a:r>
                        <a:rPr lang="en-US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sz="1400" dirty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x</a:t>
                      </a:r>
                      <a:r>
                        <a:rPr lang="en-US" sz="1400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{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t"/>
                      <a:r>
                        <a:rPr lang="en-US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</a:t>
                      </a:r>
                      <a:r>
                        <a:rPr lang="en-US" sz="1400" dirty="0">
                          <a:solidFill>
                            <a:srgbClr val="E8CE91"/>
                          </a:solidFill>
                          <a:effectLst/>
                          <a:latin typeface="inherit"/>
                        </a:rPr>
                        <a:t>body</a:t>
                      </a:r>
                      <a:r>
                        <a:rPr lang="en-US" sz="1400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{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tr-TR" sz="1400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font-size</a:t>
                      </a:r>
                      <a:r>
                        <a:rPr lang="en-US" sz="1400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20px</a:t>
                      </a:r>
                      <a:r>
                        <a:rPr lang="en-US" sz="1400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n-US" sz="1400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background</a:t>
                      </a:r>
                      <a:r>
                        <a:rPr lang="en-US" sz="1400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sz="1400" dirty="0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color</a:t>
                      </a:r>
                      <a:r>
                        <a:rPr lang="en-US" sz="1400" dirty="0">
                          <a:solidFill>
                            <a:srgbClr val="99C9C4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sz="1400" dirty="0" err="1">
                          <a:solidFill>
                            <a:srgbClr val="D87C7B"/>
                          </a:solidFill>
                          <a:effectLst/>
                          <a:latin typeface="inherit"/>
                        </a:rPr>
                        <a:t>blue</a:t>
                      </a:r>
                      <a:r>
                        <a:rPr lang="en-US" sz="1400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</a:t>
                      </a:r>
                      <a:r>
                        <a:rPr lang="en-US" sz="1400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sz="1400" dirty="0">
                          <a:solidFill>
                            <a:srgbClr val="C9D2D1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  <a:latin typeface="inherit"/>
                      </a:endParaRPr>
                    </a:p>
                  </a:txBody>
                  <a:tcPr marL="71071" marR="71071" marT="35536" marB="3553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92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07351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8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@</a:t>
            </a:r>
            <a:r>
              <a:rPr lang="tr-TR" dirty="0" err="1"/>
              <a:t>medıa</a:t>
            </a:r>
            <a:r>
              <a:rPr lang="tr-TR" dirty="0"/>
              <a:t> </a:t>
            </a:r>
            <a:r>
              <a:rPr lang="tr-TR" dirty="0" err="1"/>
              <a:t>query</a:t>
            </a:r>
            <a:r>
              <a:rPr lang="tr-TR" dirty="0"/>
              <a:t> sıklıkla yapılan hatalar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1-) @</a:t>
            </a:r>
            <a:r>
              <a:rPr lang="tr-TR" dirty="0" err="1"/>
              <a:t>media</a:t>
            </a:r>
            <a:r>
              <a:rPr lang="tr-TR" dirty="0"/>
              <a:t> </a:t>
            </a:r>
            <a:r>
              <a:rPr lang="tr-TR" dirty="0" err="1"/>
              <a:t>bitişiki</a:t>
            </a:r>
            <a:r>
              <a:rPr lang="tr-TR" dirty="0"/>
              <a:t> yazılacak</a:t>
            </a:r>
          </a:p>
          <a:p>
            <a:r>
              <a:rPr lang="tr-TR" dirty="0"/>
              <a:t>@</a:t>
            </a:r>
            <a:r>
              <a:rPr lang="tr-TR" dirty="0" err="1"/>
              <a:t>media</a:t>
            </a:r>
            <a:r>
              <a:rPr lang="tr-TR" dirty="0"/>
              <a:t>   </a:t>
            </a:r>
            <a:r>
              <a:rPr lang="tr-TR" dirty="0">
                <a:solidFill>
                  <a:srgbClr val="0070C0"/>
                </a:solidFill>
              </a:rPr>
              <a:t>DOĞRU</a:t>
            </a:r>
          </a:p>
          <a:p>
            <a:r>
              <a:rPr lang="tr-TR" dirty="0"/>
              <a:t>@ </a:t>
            </a:r>
            <a:r>
              <a:rPr lang="tr-TR" dirty="0" err="1"/>
              <a:t>media</a:t>
            </a:r>
            <a:r>
              <a:rPr lang="tr-TR" dirty="0"/>
              <a:t>   </a:t>
            </a:r>
            <a:r>
              <a:rPr lang="tr-TR" dirty="0">
                <a:solidFill>
                  <a:srgbClr val="FFC000"/>
                </a:solidFill>
              </a:rPr>
              <a:t>YANLIŞ</a:t>
            </a:r>
          </a:p>
          <a:p>
            <a:endParaRPr lang="tr-TR" dirty="0"/>
          </a:p>
          <a:p>
            <a:r>
              <a:rPr lang="tr-TR" dirty="0"/>
              <a:t>2-) </a:t>
            </a:r>
            <a:r>
              <a:rPr lang="tr-TR" dirty="0" err="1"/>
              <a:t>and</a:t>
            </a:r>
            <a:r>
              <a:rPr lang="tr-TR" dirty="0"/>
              <a:t> parantezden ayrı yazılacak</a:t>
            </a:r>
          </a:p>
          <a:p>
            <a:r>
              <a:rPr lang="tr-TR" dirty="0"/>
              <a:t>@</a:t>
            </a:r>
            <a:r>
              <a:rPr lang="tr-TR" err="1"/>
              <a:t>media</a:t>
            </a:r>
            <a:r>
              <a:rPr lang="tr-TR"/>
              <a:t> </a:t>
            </a:r>
            <a:r>
              <a:rPr lang="tr-TR" smtClean="0"/>
              <a:t>scrJavaScriptn </a:t>
            </a:r>
            <a:r>
              <a:rPr lang="tr-TR" dirty="0" err="1"/>
              <a:t>and</a:t>
            </a:r>
            <a:r>
              <a:rPr lang="tr-TR" dirty="0"/>
              <a:t> (max-width:768px){</a:t>
            </a:r>
            <a:r>
              <a:rPr lang="tr-TR" dirty="0" err="1"/>
              <a:t>css</a:t>
            </a:r>
            <a:r>
              <a:rPr lang="tr-TR" dirty="0"/>
              <a:t>} </a:t>
            </a:r>
            <a:r>
              <a:rPr lang="tr-TR" dirty="0">
                <a:solidFill>
                  <a:srgbClr val="0070C0"/>
                </a:solidFill>
              </a:rPr>
              <a:t>DOĞRU</a:t>
            </a:r>
          </a:p>
          <a:p>
            <a:r>
              <a:rPr lang="tr-TR" dirty="0"/>
              <a:t>@</a:t>
            </a:r>
            <a:r>
              <a:rPr lang="tr-TR" err="1"/>
              <a:t>media</a:t>
            </a:r>
            <a:r>
              <a:rPr lang="tr-TR"/>
              <a:t> </a:t>
            </a:r>
            <a:r>
              <a:rPr lang="tr-TR" smtClean="0"/>
              <a:t>scrJavaScriptn </a:t>
            </a:r>
            <a:r>
              <a:rPr lang="tr-TR" dirty="0" err="1"/>
              <a:t>and</a:t>
            </a:r>
            <a:r>
              <a:rPr lang="tr-TR" dirty="0"/>
              <a:t>(max-width:768px){</a:t>
            </a:r>
            <a:r>
              <a:rPr lang="tr-TR" dirty="0" err="1"/>
              <a:t>css</a:t>
            </a:r>
            <a:r>
              <a:rPr lang="tr-TR" dirty="0"/>
              <a:t>}  </a:t>
            </a:r>
            <a:r>
              <a:rPr lang="tr-TR" dirty="0">
                <a:solidFill>
                  <a:srgbClr val="FFC000"/>
                </a:solidFill>
              </a:rPr>
              <a:t>YANLIŞ</a:t>
            </a:r>
          </a:p>
          <a:p>
            <a:endParaRPr lang="tr-TR" dirty="0">
              <a:solidFill>
                <a:srgbClr val="FFC000"/>
              </a:solidFill>
            </a:endParaRP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79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 extensions -1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13</a:t>
            </a:fld>
            <a:endParaRPr lang="tr-TR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376" y="647700"/>
            <a:ext cx="5735111" cy="5268913"/>
          </a:xfrm>
        </p:spPr>
      </p:pic>
    </p:spTree>
    <p:extLst>
      <p:ext uri="{BB962C8B-B14F-4D97-AF65-F5344CB8AC3E}">
        <p14:creationId xmlns:p14="http://schemas.microsoft.com/office/powerpoint/2010/main" val="19230874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@</a:t>
            </a:r>
            <a:r>
              <a:rPr lang="tr-TR" dirty="0" err="1"/>
              <a:t>medıa</a:t>
            </a:r>
            <a:r>
              <a:rPr lang="tr-TR" dirty="0"/>
              <a:t> </a:t>
            </a:r>
            <a:r>
              <a:rPr lang="tr-TR" dirty="0" err="1"/>
              <a:t>query</a:t>
            </a:r>
            <a:r>
              <a:rPr lang="tr-TR" dirty="0"/>
              <a:t> </a:t>
            </a:r>
            <a:r>
              <a:rPr lang="tr-TR" dirty="0" err="1"/>
              <a:t>alternative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tr-TR" dirty="0"/>
              <a:t>MSA</a:t>
            </a:r>
          </a:p>
          <a:p>
            <a:pPr marL="0" indent="0">
              <a:buNone/>
            </a:pPr>
            <a:r>
              <a:rPr lang="tr-TR" dirty="0"/>
              <a:t>@</a:t>
            </a:r>
            <a:r>
              <a:rPr lang="tr-TR" err="1"/>
              <a:t>media</a:t>
            </a:r>
            <a:r>
              <a:rPr lang="tr-TR"/>
              <a:t> </a:t>
            </a:r>
            <a:r>
              <a:rPr lang="tr-TR" smtClean="0"/>
              <a:t>scrJavaScriptn </a:t>
            </a:r>
            <a:r>
              <a:rPr lang="tr-TR" dirty="0" err="1"/>
              <a:t>and</a:t>
            </a:r>
            <a:r>
              <a:rPr lang="tr-TR" dirty="0"/>
              <a:t> (min-width:100px){}  </a:t>
            </a:r>
            <a:r>
              <a:rPr lang="tr-TR" dirty="0" err="1"/>
              <a:t>minumum</a:t>
            </a:r>
            <a:r>
              <a:rPr lang="tr-TR" dirty="0"/>
              <a:t> 100px ve üzerinde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AND</a:t>
            </a:r>
          </a:p>
          <a:p>
            <a:pPr marL="0" indent="0">
              <a:buNone/>
            </a:pPr>
            <a:r>
              <a:rPr lang="tr-TR" dirty="0"/>
              <a:t>@</a:t>
            </a:r>
            <a:r>
              <a:rPr lang="tr-TR" dirty="0" err="1"/>
              <a:t>media</a:t>
            </a:r>
            <a:r>
              <a:rPr lang="tr-TR" dirty="0"/>
              <a:t>  (min-width:600px) </a:t>
            </a:r>
            <a:r>
              <a:rPr lang="tr-TR" dirty="0" err="1"/>
              <a:t>and</a:t>
            </a:r>
            <a:r>
              <a:rPr lang="tr-TR" dirty="0"/>
              <a:t> (max-width:800px){}  600 &lt;= X &lt;=800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10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87977"/>
          </a:xfrm>
        </p:spPr>
        <p:txBody>
          <a:bodyPr/>
          <a:lstStyle/>
          <a:p>
            <a:r>
              <a:rPr lang="tr-TR" dirty="0"/>
              <a:t>Unutmayalım-1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Eğer meta </a:t>
            </a:r>
            <a:r>
              <a:rPr lang="tr-TR" dirty="0" err="1"/>
              <a:t>taglere</a:t>
            </a:r>
            <a:r>
              <a:rPr lang="tr-TR" dirty="0"/>
              <a:t> şu kodu yazmazsak çalışmaz.</a:t>
            </a:r>
          </a:p>
          <a:p>
            <a:endParaRPr lang="tr-TR" dirty="0"/>
          </a:p>
          <a:p>
            <a:r>
              <a:rPr lang="en-US" dirty="0">
                <a:effectLst/>
              </a:rPr>
              <a:t>&lt;meta </a:t>
            </a:r>
            <a:r>
              <a:rPr lang="en-US">
                <a:effectLst/>
              </a:rPr>
              <a:t>name</a:t>
            </a:r>
            <a:r>
              <a:rPr lang="en-US" smtClean="0">
                <a:effectLst/>
              </a:rPr>
              <a:t>="viewport" </a:t>
            </a:r>
            <a:r>
              <a:rPr lang="en-US">
                <a:effectLst/>
              </a:rPr>
              <a:t>content</a:t>
            </a:r>
            <a:r>
              <a:rPr lang="en-US" smtClean="0">
                <a:effectLst/>
              </a:rPr>
              <a:t>="width=device-width</a:t>
            </a:r>
            <a:r>
              <a:rPr lang="en-US">
                <a:effectLst/>
              </a:rPr>
              <a:t>, </a:t>
            </a:r>
            <a:r>
              <a:rPr lang="en-US" smtClean="0">
                <a:effectLst/>
              </a:rPr>
              <a:t>initial-scale=1.0"&gt;</a:t>
            </a:r>
            <a:endParaRPr lang="en-US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23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Unutmayalım-2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Responsive</a:t>
            </a:r>
            <a:r>
              <a:rPr lang="tr-TR" dirty="0"/>
              <a:t> tasarımda mutlaka yapılacaklar;</a:t>
            </a:r>
          </a:p>
          <a:p>
            <a:r>
              <a:rPr lang="tr-TR" dirty="0" err="1"/>
              <a:t>Width</a:t>
            </a:r>
            <a:r>
              <a:rPr lang="tr-TR" dirty="0"/>
              <a:t>: </a:t>
            </a:r>
            <a:r>
              <a:rPr lang="tr-TR" dirty="0" err="1"/>
              <a:t>px</a:t>
            </a:r>
            <a:r>
              <a:rPr lang="tr-TR" dirty="0"/>
              <a:t> yerine % verelim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max-width:100%;</a:t>
            </a:r>
          </a:p>
          <a:p>
            <a:r>
              <a:rPr lang="tr-TR" dirty="0" err="1"/>
              <a:t>height:auto</a:t>
            </a:r>
            <a:r>
              <a:rPr lang="tr-TR" dirty="0"/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672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Unutmayalım-3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82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tavsiye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*{</a:t>
            </a:r>
          </a:p>
          <a:p>
            <a:r>
              <a:rPr lang="tr-TR" dirty="0" err="1"/>
              <a:t>box-sizing:border-box</a:t>
            </a:r>
            <a:r>
              <a:rPr lang="tr-TR" dirty="0"/>
              <a:t>;     </a:t>
            </a:r>
          </a:p>
          <a:p>
            <a:r>
              <a:rPr lang="tr-TR" dirty="0"/>
              <a:t>BP(</a:t>
            </a:r>
            <a:r>
              <a:rPr lang="tr-TR" dirty="0" err="1"/>
              <a:t>border-padding</a:t>
            </a:r>
            <a:r>
              <a:rPr lang="tr-TR" dirty="0"/>
              <a:t>) </a:t>
            </a:r>
            <a:r>
              <a:rPr lang="tr-TR" dirty="0" err="1"/>
              <a:t>border</a:t>
            </a:r>
            <a:r>
              <a:rPr lang="tr-TR" dirty="0"/>
              <a:t> ve </a:t>
            </a:r>
            <a:r>
              <a:rPr lang="tr-TR" dirty="0" err="1"/>
              <a:t>padding</a:t>
            </a:r>
            <a:r>
              <a:rPr lang="tr-TR" dirty="0"/>
              <a:t> </a:t>
            </a:r>
            <a:r>
              <a:rPr lang="tr-TR" dirty="0" err="1"/>
              <a:t>width</a:t>
            </a:r>
            <a:r>
              <a:rPr lang="tr-TR" dirty="0"/>
              <a:t> ve </a:t>
            </a:r>
            <a:r>
              <a:rPr lang="tr-TR" dirty="0" err="1"/>
              <a:t>height</a:t>
            </a:r>
            <a:r>
              <a:rPr lang="tr-TR" dirty="0"/>
              <a:t> sabit ancak </a:t>
            </a:r>
            <a:r>
              <a:rPr lang="tr-TR" dirty="0" err="1"/>
              <a:t>margin</a:t>
            </a:r>
            <a:r>
              <a:rPr lang="tr-TR" dirty="0"/>
              <a:t> </a:t>
            </a:r>
          </a:p>
          <a:p>
            <a:r>
              <a:rPr lang="tr-TR" dirty="0"/>
              <a:t>Bu yapının dışında</a:t>
            </a:r>
          </a:p>
          <a:p>
            <a:r>
              <a:rPr lang="tr-TR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676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Unutmayalım-3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Box-sizing:border-box</a:t>
            </a:r>
            <a:r>
              <a:rPr lang="tr-TR" dirty="0"/>
              <a:t>;                                </a:t>
            </a:r>
            <a:r>
              <a:rPr lang="tr-TR" b="1" dirty="0">
                <a:solidFill>
                  <a:srgbClr val="FFC000"/>
                </a:solidFill>
              </a:rPr>
              <a:t>BP (</a:t>
            </a:r>
            <a:r>
              <a:rPr lang="tr-TR" b="1" dirty="0" err="1">
                <a:solidFill>
                  <a:srgbClr val="FFC000"/>
                </a:solidFill>
              </a:rPr>
              <a:t>Border</a:t>
            </a:r>
            <a:r>
              <a:rPr lang="tr-TR" b="1" dirty="0">
                <a:solidFill>
                  <a:srgbClr val="FFC000"/>
                </a:solidFill>
              </a:rPr>
              <a:t>+ </a:t>
            </a:r>
            <a:r>
              <a:rPr lang="tr-TR" b="1" dirty="0" err="1">
                <a:solidFill>
                  <a:srgbClr val="FFC000"/>
                </a:solidFill>
              </a:rPr>
              <a:t>Padding</a:t>
            </a:r>
            <a:r>
              <a:rPr lang="tr-TR" b="1" dirty="0">
                <a:solidFill>
                  <a:srgbClr val="FFC000"/>
                </a:solidFill>
              </a:rPr>
              <a:t>)</a:t>
            </a:r>
          </a:p>
          <a:p>
            <a:endParaRPr lang="tr-TR" b="1" dirty="0">
              <a:solidFill>
                <a:srgbClr val="FFC000"/>
              </a:solidFill>
            </a:endParaRPr>
          </a:p>
          <a:p>
            <a:r>
              <a:rPr lang="tr-TR" b="1" dirty="0" err="1"/>
              <a:t>Box-sizing:border-box</a:t>
            </a:r>
            <a:r>
              <a:rPr lang="tr-TR" b="1" dirty="0"/>
              <a:t>; </a:t>
            </a:r>
            <a:r>
              <a:rPr lang="tr-TR" b="1" dirty="0" err="1"/>
              <a:t>border</a:t>
            </a:r>
            <a:r>
              <a:rPr lang="tr-TR" b="1" dirty="0"/>
              <a:t> ve </a:t>
            </a:r>
            <a:r>
              <a:rPr lang="tr-TR" b="1" dirty="0" err="1"/>
              <a:t>Padding</a:t>
            </a:r>
            <a:r>
              <a:rPr lang="tr-TR" b="1" dirty="0"/>
              <a:t> değerleri dahil </a:t>
            </a:r>
          </a:p>
          <a:p>
            <a:r>
              <a:rPr lang="tr-TR" b="1" dirty="0"/>
              <a:t>ancak </a:t>
            </a:r>
            <a:r>
              <a:rPr lang="tr-TR" b="1" dirty="0" err="1"/>
              <a:t>Margin</a:t>
            </a:r>
            <a:r>
              <a:rPr lang="tr-TR" b="1" dirty="0"/>
              <a:t> dahil değil.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01101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Float</a:t>
            </a:r>
            <a:r>
              <a:rPr lang="tr-TR" dirty="0"/>
              <a:t> unutmayalım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float:left</a:t>
            </a:r>
            <a:r>
              <a:rPr lang="tr-TR" dirty="0"/>
              <a:t>;</a:t>
            </a:r>
          </a:p>
          <a:p>
            <a:r>
              <a:rPr lang="tr-TR" dirty="0" err="1"/>
              <a:t>float:right</a:t>
            </a:r>
            <a:r>
              <a:rPr lang="tr-TR" dirty="0"/>
              <a:t>;</a:t>
            </a:r>
          </a:p>
          <a:p>
            <a:r>
              <a:rPr lang="tr-TR" dirty="0"/>
              <a:t>Dezavantaj:  </a:t>
            </a:r>
          </a:p>
          <a:p>
            <a:r>
              <a:rPr lang="tr-TR" dirty="0"/>
              <a:t>&lt;div&gt; kodlar</a:t>
            </a:r>
          </a:p>
          <a:p>
            <a:r>
              <a:rPr lang="tr-TR" dirty="0"/>
              <a:t>&lt;div </a:t>
            </a:r>
            <a:r>
              <a:rPr lang="tr-TR" err="1"/>
              <a:t>style</a:t>
            </a:r>
            <a:r>
              <a:rPr lang="tr-TR" smtClean="0"/>
              <a:t>=</a:t>
            </a:r>
            <a:r>
              <a:rPr lang="en-US" smtClean="0">
                <a:effectLst/>
              </a:rPr>
              <a:t>"</a:t>
            </a:r>
            <a:r>
              <a:rPr lang="tr-TR" smtClean="0">
                <a:effectLst/>
              </a:rPr>
              <a:t>clear:both</a:t>
            </a:r>
            <a:r>
              <a:rPr lang="en-US" smtClean="0">
                <a:effectLst/>
              </a:rPr>
              <a:t>"</a:t>
            </a:r>
            <a:r>
              <a:rPr lang="tr-TR" smtClean="0">
                <a:effectLst/>
              </a:rPr>
              <a:t>&gt;&lt;/</a:t>
            </a:r>
            <a:r>
              <a:rPr lang="tr-TR" dirty="0">
                <a:effectLst/>
              </a:rPr>
              <a:t>div&gt; </a:t>
            </a:r>
          </a:p>
          <a:p>
            <a:r>
              <a:rPr lang="tr-TR" dirty="0">
                <a:effectLst/>
              </a:rPr>
              <a:t>&lt;/div&gt;</a:t>
            </a:r>
          </a:p>
          <a:p>
            <a:r>
              <a:rPr lang="tr-TR" dirty="0">
                <a:effectLst/>
              </a:rPr>
              <a:t>&lt;div </a:t>
            </a:r>
            <a:r>
              <a:rPr lang="tr-TR" err="1">
                <a:effectLst/>
              </a:rPr>
              <a:t>style</a:t>
            </a:r>
            <a:r>
              <a:rPr lang="tr-TR" smtClean="0">
                <a:effectLst/>
              </a:rPr>
              <a:t>=</a:t>
            </a:r>
            <a:r>
              <a:rPr lang="en-US" smtClean="0">
                <a:effectLst/>
              </a:rPr>
              <a:t>"</a:t>
            </a:r>
            <a:r>
              <a:rPr lang="tr-TR" smtClean="0">
                <a:effectLst/>
              </a:rPr>
              <a:t>overflow:auto</a:t>
            </a:r>
            <a:r>
              <a:rPr lang="tr-TR">
                <a:effectLst/>
              </a:rPr>
              <a:t>;</a:t>
            </a:r>
            <a:r>
              <a:rPr lang="en-US">
                <a:effectLst/>
              </a:rPr>
              <a:t> </a:t>
            </a:r>
            <a:r>
              <a:rPr lang="en-US" smtClean="0">
                <a:effectLst/>
              </a:rPr>
              <a:t>"</a:t>
            </a:r>
            <a:r>
              <a:rPr lang="tr-TR" smtClean="0">
                <a:effectLst/>
              </a:rPr>
              <a:t>&gt; </a:t>
            </a:r>
            <a:r>
              <a:rPr lang="tr-TR" dirty="0">
                <a:effectLst/>
              </a:rPr>
              <a:t>kodlarımız&lt;/div&gt;</a:t>
            </a:r>
          </a:p>
          <a:p>
            <a:r>
              <a:rPr lang="tr-TR" dirty="0"/>
              <a:t>.div2:after{ </a:t>
            </a:r>
            <a:r>
              <a:rPr lang="tr-TR" dirty="0" err="1"/>
              <a:t>clear:both</a:t>
            </a:r>
            <a:r>
              <a:rPr lang="tr-TR" dirty="0"/>
              <a:t>; </a:t>
            </a:r>
            <a:r>
              <a:rPr lang="tr-TR" err="1"/>
              <a:t>content</a:t>
            </a:r>
            <a:r>
              <a:rPr lang="tr-TR" smtClean="0"/>
              <a:t>=</a:t>
            </a:r>
            <a:r>
              <a:rPr lang="en-US" smtClean="0">
                <a:effectLst/>
              </a:rPr>
              <a:t>""</a:t>
            </a:r>
            <a:r>
              <a:rPr lang="tr-TR" smtClean="0"/>
              <a:t> </a:t>
            </a:r>
            <a:r>
              <a:rPr lang="tr-TR" dirty="0" err="1"/>
              <a:t>display:block</a:t>
            </a:r>
            <a:r>
              <a:rPr lang="tr-TR" dirty="0"/>
              <a:t>;}</a:t>
            </a:r>
          </a:p>
          <a:p>
            <a:endParaRPr lang="tr-TR" dirty="0"/>
          </a:p>
          <a:p>
            <a:r>
              <a:rPr lang="tr-TR" dirty="0" err="1"/>
              <a:t>Display:inline-block</a:t>
            </a:r>
            <a:r>
              <a:rPr lang="tr-TR" dirty="0"/>
              <a:t>; (</a:t>
            </a:r>
            <a:r>
              <a:rPr lang="tr-TR" dirty="0" err="1"/>
              <a:t>width</a:t>
            </a:r>
            <a:r>
              <a:rPr lang="tr-TR" dirty="0"/>
              <a:t> ve </a:t>
            </a:r>
            <a:r>
              <a:rPr lang="tr-TR" dirty="0" err="1"/>
              <a:t>height</a:t>
            </a:r>
            <a:r>
              <a:rPr lang="tr-TR" dirty="0"/>
              <a:t> değerleri verebiliyoruz)  inline   ,    </a:t>
            </a:r>
            <a:r>
              <a:rPr lang="tr-TR" dirty="0" err="1"/>
              <a:t>block</a:t>
            </a:r>
            <a:r>
              <a:rPr lang="tr-TR" dirty="0"/>
              <a:t>   ,   </a:t>
            </a:r>
            <a:r>
              <a:rPr lang="tr-TR" dirty="0" err="1"/>
              <a:t>none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56570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2033"/>
            <a:ext cx="10353761" cy="869121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67246"/>
            <a:ext cx="10353762" cy="4423954"/>
          </a:xfrm>
        </p:spPr>
        <p:txBody>
          <a:bodyPr>
            <a:normAutofit fontScale="85000" lnSpcReduction="20000"/>
          </a:bodyPr>
          <a:lstStyle/>
          <a:p>
            <a:r>
              <a:rPr lang="tr-TR" dirty="0">
                <a:effectLst/>
              </a:rPr>
              <a:t>&lt;</a:t>
            </a:r>
            <a:r>
              <a:rPr lang="tr-TR" dirty="0" err="1">
                <a:effectLst/>
              </a:rPr>
              <a:t>style</a:t>
            </a:r>
            <a:r>
              <a:rPr lang="tr-TR" dirty="0">
                <a:effectLst/>
              </a:rPr>
              <a:t>&gt;</a:t>
            </a:r>
          </a:p>
          <a:p>
            <a:r>
              <a:rPr lang="tr-TR" dirty="0">
                <a:effectLst/>
              </a:rPr>
              <a:t>@</a:t>
            </a:r>
            <a:r>
              <a:rPr lang="tr-TR" err="1">
                <a:effectLst/>
              </a:rPr>
              <a:t>media</a:t>
            </a:r>
            <a:r>
              <a:rPr lang="tr-TR">
                <a:effectLst/>
              </a:rPr>
              <a:t> </a:t>
            </a:r>
            <a:r>
              <a:rPr lang="tr-TR" smtClean="0">
                <a:effectLst/>
              </a:rPr>
              <a:t>scrJavaScriptn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(min-width:500px){</a:t>
            </a:r>
          </a:p>
          <a:p>
            <a:r>
              <a:rPr lang="tr-TR" dirty="0">
                <a:effectLst/>
              </a:rPr>
              <a:t>p{</a:t>
            </a:r>
          </a:p>
          <a:p>
            <a:r>
              <a:rPr lang="tr-TR" dirty="0">
                <a:effectLst/>
              </a:rPr>
              <a:t>font-size:20px;</a:t>
            </a:r>
          </a:p>
          <a:p>
            <a:r>
              <a:rPr lang="tr-TR" dirty="0" err="1">
                <a:effectLst/>
              </a:rPr>
              <a:t>color:blue</a:t>
            </a:r>
            <a:r>
              <a:rPr lang="tr-TR" dirty="0">
                <a:effectLst/>
              </a:rPr>
              <a:t>;</a:t>
            </a:r>
          </a:p>
          <a:p>
            <a:r>
              <a:rPr lang="tr-TR" dirty="0">
                <a:effectLst/>
              </a:rPr>
              <a:t>}</a:t>
            </a:r>
          </a:p>
          <a:p>
            <a:r>
              <a:rPr lang="tr-TR" dirty="0">
                <a:effectLst/>
              </a:rPr>
              <a:t>}</a:t>
            </a:r>
          </a:p>
          <a:p>
            <a:r>
              <a:rPr lang="tr-TR" dirty="0">
                <a:effectLst/>
              </a:rPr>
              <a:t>@</a:t>
            </a:r>
            <a:r>
              <a:rPr lang="tr-TR" err="1">
                <a:effectLst/>
              </a:rPr>
              <a:t>media</a:t>
            </a:r>
            <a:r>
              <a:rPr lang="tr-TR">
                <a:effectLst/>
              </a:rPr>
              <a:t> </a:t>
            </a:r>
            <a:r>
              <a:rPr lang="tr-TR" smtClean="0">
                <a:effectLst/>
              </a:rPr>
              <a:t>scrJavaScriptn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(min-width:600px){</a:t>
            </a:r>
          </a:p>
          <a:p>
            <a:r>
              <a:rPr lang="tr-TR" dirty="0">
                <a:effectLst/>
              </a:rPr>
              <a:t>p{</a:t>
            </a:r>
          </a:p>
          <a:p>
            <a:r>
              <a:rPr lang="tr-TR" dirty="0">
                <a:effectLst/>
              </a:rPr>
              <a:t>font-size:30px;</a:t>
            </a:r>
          </a:p>
          <a:p>
            <a:r>
              <a:rPr lang="tr-TR" dirty="0" err="1">
                <a:effectLst/>
              </a:rPr>
              <a:t>color:red</a:t>
            </a:r>
            <a:r>
              <a:rPr lang="tr-TR" dirty="0">
                <a:effectLst/>
              </a:rPr>
              <a:t>;</a:t>
            </a:r>
          </a:p>
          <a:p>
            <a:r>
              <a:rPr lang="tr-TR" dirty="0">
                <a:effectLst/>
              </a:rPr>
              <a:t>}</a:t>
            </a:r>
          </a:p>
          <a:p>
            <a:r>
              <a:rPr lang="tr-TR" dirty="0">
                <a:effectLst/>
              </a:rPr>
              <a:t>}</a:t>
            </a:r>
          </a:p>
          <a:p>
            <a:r>
              <a:rPr lang="tr-TR" dirty="0">
                <a:effectLst/>
              </a:rPr>
              <a:t>&lt;/</a:t>
            </a:r>
            <a:r>
              <a:rPr lang="tr-TR" dirty="0" err="1">
                <a:effectLst/>
              </a:rPr>
              <a:t>style</a:t>
            </a:r>
            <a:r>
              <a:rPr lang="tr-TR" dirty="0">
                <a:effectLst/>
              </a:rPr>
              <a:t>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75966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Kutu </a:t>
            </a:r>
            <a:r>
              <a:rPr lang="tr-TR" dirty="0" err="1"/>
              <a:t>responsive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8AEF4043-507A-44BA-AA19-8572F98B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19" y="1959766"/>
            <a:ext cx="3862737" cy="2064579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138</a:t>
            </a:fld>
            <a:endParaRPr lang="tr-TR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A33D6D7-1764-4BDE-A6D2-F666E3FB1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30" y="1959766"/>
            <a:ext cx="4337412" cy="1882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2F94438-449C-430D-A385-87421675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4" y="4122874"/>
            <a:ext cx="9344867" cy="18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Bootstrap-Responsive</a:t>
            </a:r>
            <a:r>
              <a:rPr lang="tr-T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effectLst/>
              </a:rPr>
              <a:t>table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table-responsive</a:t>
            </a:r>
            <a:r>
              <a:rPr lang="tr-TR" dirty="0">
                <a:effectLst/>
              </a:rPr>
              <a:t>     :   </a:t>
            </a:r>
            <a:r>
              <a:rPr lang="tr-TR" dirty="0" err="1">
                <a:effectLst/>
              </a:rPr>
              <a:t>table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responsive</a:t>
            </a:r>
            <a:r>
              <a:rPr lang="tr-TR" dirty="0">
                <a:effectLst/>
              </a:rPr>
              <a:t>;</a:t>
            </a:r>
          </a:p>
          <a:p>
            <a:r>
              <a:rPr lang="tr-TR" dirty="0" err="1">
                <a:effectLst/>
              </a:rPr>
              <a:t>img-fluid</a:t>
            </a:r>
            <a:r>
              <a:rPr lang="tr-TR" dirty="0">
                <a:effectLst/>
              </a:rPr>
              <a:t>                             :   resim </a:t>
            </a:r>
            <a:r>
              <a:rPr lang="tr-TR" dirty="0" err="1">
                <a:effectLst/>
              </a:rPr>
              <a:t>responsive</a:t>
            </a:r>
            <a:r>
              <a:rPr lang="tr-TR" dirty="0">
                <a:effectLst/>
              </a:rPr>
              <a:t>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611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 extensions -1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14</a:t>
            </a:fld>
            <a:endParaRPr lang="tr-TR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69" y="647700"/>
            <a:ext cx="5524125" cy="5268913"/>
          </a:xfrm>
        </p:spPr>
      </p:pic>
    </p:spTree>
    <p:extLst>
      <p:ext uri="{BB962C8B-B14F-4D97-AF65-F5344CB8AC3E}">
        <p14:creationId xmlns:p14="http://schemas.microsoft.com/office/powerpoint/2010/main" val="38422853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904407"/>
          </a:xfrm>
        </p:spPr>
        <p:txBody>
          <a:bodyPr/>
          <a:lstStyle/>
          <a:p>
            <a:r>
              <a:rPr lang="tr-TR" dirty="0" err="1"/>
              <a:t>Responsive</a:t>
            </a:r>
            <a:r>
              <a:rPr lang="tr-TR" dirty="0"/>
              <a:t> </a:t>
            </a:r>
            <a:r>
              <a:rPr lang="tr-TR" dirty="0" err="1"/>
              <a:t>picture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3D0BDB31-75A8-4BF9-BC81-1CBB5FDEE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9" y="1527393"/>
            <a:ext cx="2372703" cy="3803213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140</a:t>
            </a:fld>
            <a:endParaRPr lang="tr-TR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85DE1AE-6692-4F01-8A56-86ED814B5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43" y="1514007"/>
            <a:ext cx="2649336" cy="3803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08F6F67-624C-43C1-A751-838AE2349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514007"/>
            <a:ext cx="2522220" cy="3803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50B661A-11BC-4778-BC0E-A9DB7B93A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343" y="1514007"/>
            <a:ext cx="2649336" cy="369467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50D69D8E-FDEE-44AD-B0C2-3A5EEB5D596B}"/>
              </a:ext>
            </a:extLst>
          </p:cNvPr>
          <p:cNvSpPr txBox="1">
            <a:spLocks/>
          </p:cNvSpPr>
          <p:nvPr/>
        </p:nvSpPr>
        <p:spPr>
          <a:xfrm>
            <a:off x="455029" y="5439166"/>
            <a:ext cx="2649335" cy="431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Width:0-399</a:t>
            </a:r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6DD75314-9A22-404E-BAC7-8B635F4272F7}"/>
              </a:ext>
            </a:extLst>
          </p:cNvPr>
          <p:cNvSpPr txBox="1">
            <a:spLocks/>
          </p:cNvSpPr>
          <p:nvPr/>
        </p:nvSpPr>
        <p:spPr>
          <a:xfrm>
            <a:off x="3209930" y="5395850"/>
            <a:ext cx="2522220" cy="50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Width:400-599</a:t>
            </a: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38AA88AF-4195-4F45-8C8F-492BD9C550BF}"/>
              </a:ext>
            </a:extLst>
          </p:cNvPr>
          <p:cNvSpPr txBox="1">
            <a:spLocks/>
          </p:cNvSpPr>
          <p:nvPr/>
        </p:nvSpPr>
        <p:spPr>
          <a:xfrm>
            <a:off x="6096001" y="5465357"/>
            <a:ext cx="2522220" cy="50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Width:600-799</a:t>
            </a:r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052984D9-7B75-43F9-A1FA-D57CC18A494A}"/>
              </a:ext>
            </a:extLst>
          </p:cNvPr>
          <p:cNvSpPr txBox="1">
            <a:spLocks/>
          </p:cNvSpPr>
          <p:nvPr/>
        </p:nvSpPr>
        <p:spPr>
          <a:xfrm>
            <a:off x="9316459" y="5382464"/>
            <a:ext cx="2522220" cy="50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Width:800- üzeri</a:t>
            </a:r>
          </a:p>
        </p:txBody>
      </p:sp>
    </p:spTree>
    <p:extLst>
      <p:ext uri="{BB962C8B-B14F-4D97-AF65-F5344CB8AC3E}">
        <p14:creationId xmlns:p14="http://schemas.microsoft.com/office/powerpoint/2010/main" val="37749892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59027"/>
          </a:xfrm>
        </p:spPr>
        <p:txBody>
          <a:bodyPr/>
          <a:lstStyle/>
          <a:p>
            <a:r>
              <a:rPr lang="tr-TR" dirty="0"/>
              <a:t>Ölçüler (</a:t>
            </a:r>
            <a:r>
              <a:rPr lang="tr-TR" dirty="0" err="1"/>
              <a:t>rem-responsive</a:t>
            </a:r>
            <a:r>
              <a:rPr lang="tr-TR" dirty="0"/>
              <a:t> kullan)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265" y="1268627"/>
            <a:ext cx="3320454" cy="4637903"/>
          </a:xfrm>
        </p:spPr>
        <p:txBody>
          <a:bodyPr>
            <a:normAutofit/>
          </a:bodyPr>
          <a:lstStyle/>
          <a:p>
            <a:r>
              <a:rPr lang="tr-TR" dirty="0"/>
              <a:t>1 </a:t>
            </a:r>
            <a:r>
              <a:rPr lang="tr-TR" dirty="0" err="1"/>
              <a:t>rem</a:t>
            </a:r>
            <a:r>
              <a:rPr lang="tr-TR" dirty="0"/>
              <a:t> = 10px;</a:t>
            </a:r>
          </a:p>
          <a:p>
            <a:endParaRPr lang="tr-TR" dirty="0"/>
          </a:p>
          <a:p>
            <a:r>
              <a:rPr lang="tr-TR" dirty="0"/>
              <a:t>html{</a:t>
            </a:r>
          </a:p>
          <a:p>
            <a:r>
              <a:rPr lang="tr-TR" dirty="0"/>
              <a:t>font-size:10px;   </a:t>
            </a:r>
          </a:p>
          <a:p>
            <a:r>
              <a:rPr lang="tr-TR" dirty="0"/>
              <a:t>}</a:t>
            </a:r>
          </a:p>
          <a:p>
            <a:endParaRPr lang="tr-TR" dirty="0"/>
          </a:p>
          <a:p>
            <a:r>
              <a:rPr lang="tr-TR" dirty="0"/>
              <a:t>body{</a:t>
            </a:r>
          </a:p>
          <a:p>
            <a:r>
              <a:rPr lang="tr-TR" dirty="0"/>
              <a:t>font-size:1.6rem; </a:t>
            </a:r>
          </a:p>
          <a:p>
            <a:r>
              <a:rPr lang="tr-TR" dirty="0"/>
              <a:t>font-size:2rem;</a:t>
            </a:r>
          </a:p>
          <a:p>
            <a:r>
              <a:rPr lang="tr-TR" dirty="0"/>
              <a:t>font-size:3rem;</a:t>
            </a:r>
          </a:p>
          <a:p>
            <a:r>
              <a:rPr lang="tr-TR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141</a:t>
            </a:fld>
            <a:endParaRPr lang="tr-TR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208CEDC-86AF-4773-9AC4-E8F8264CA0C7}"/>
              </a:ext>
            </a:extLst>
          </p:cNvPr>
          <p:cNvSpPr txBox="1">
            <a:spLocks/>
          </p:cNvSpPr>
          <p:nvPr/>
        </p:nvSpPr>
        <p:spPr>
          <a:xfrm>
            <a:off x="9391303" y="4792362"/>
            <a:ext cx="2245416" cy="1114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1 </a:t>
            </a:r>
            <a:r>
              <a:rPr lang="tr-TR" dirty="0" err="1"/>
              <a:t>rem</a:t>
            </a:r>
            <a:r>
              <a:rPr lang="tr-TR" dirty="0"/>
              <a:t> = 10px;</a:t>
            </a:r>
          </a:p>
          <a:p>
            <a:r>
              <a:rPr lang="tr-TR" dirty="0"/>
              <a:t>1 em =16px;</a:t>
            </a:r>
          </a:p>
        </p:txBody>
      </p:sp>
    </p:spTree>
    <p:extLst>
      <p:ext uri="{BB962C8B-B14F-4D97-AF65-F5344CB8AC3E}">
        <p14:creationId xmlns:p14="http://schemas.microsoft.com/office/powerpoint/2010/main" val="36954302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947351"/>
          </a:xfrm>
        </p:spPr>
        <p:txBody>
          <a:bodyPr/>
          <a:lstStyle/>
          <a:p>
            <a:r>
              <a:rPr lang="tr-TR" dirty="0" err="1"/>
              <a:t>Responsive</a:t>
            </a:r>
            <a:r>
              <a:rPr lang="tr-TR" dirty="0"/>
              <a:t> başlanacak </a:t>
            </a:r>
            <a:r>
              <a:rPr lang="tr-TR" dirty="0" err="1"/>
              <a:t>devıces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56951"/>
            <a:ext cx="10353762" cy="4234249"/>
          </a:xfrm>
        </p:spPr>
        <p:txBody>
          <a:bodyPr/>
          <a:lstStyle/>
          <a:p>
            <a:r>
              <a:rPr lang="tr-TR" dirty="0" err="1"/>
              <a:t>Responsive</a:t>
            </a:r>
            <a:r>
              <a:rPr lang="tr-TR" dirty="0"/>
              <a:t> tasarımda öncelikler;</a:t>
            </a:r>
          </a:p>
          <a:p>
            <a:r>
              <a:rPr lang="tr-TR" dirty="0"/>
              <a:t>Küçükten büyüğe doğru bir sıralama yapılması gerekiyor.</a:t>
            </a:r>
          </a:p>
          <a:p>
            <a:endParaRPr lang="tr-TR" dirty="0"/>
          </a:p>
          <a:p>
            <a:r>
              <a:rPr lang="tr-TR" dirty="0"/>
              <a:t>1-) Telefon için kodlama yapalım</a:t>
            </a:r>
          </a:p>
          <a:p>
            <a:r>
              <a:rPr lang="tr-TR" dirty="0"/>
              <a:t>2-)</a:t>
            </a:r>
            <a:r>
              <a:rPr lang="tr-TR" dirty="0" err="1"/>
              <a:t>Tableler</a:t>
            </a:r>
            <a:r>
              <a:rPr lang="tr-TR" dirty="0"/>
              <a:t> göre</a:t>
            </a:r>
          </a:p>
          <a:p>
            <a:r>
              <a:rPr lang="tr-TR" dirty="0"/>
              <a:t>3-)PC (Laptop)</a:t>
            </a:r>
          </a:p>
          <a:p>
            <a:r>
              <a:rPr lang="tr-TR" dirty="0"/>
              <a:t>4-)PC (Masaüstü bilgisayar)</a:t>
            </a:r>
          </a:p>
          <a:p>
            <a:r>
              <a:rPr lang="tr-TR" dirty="0"/>
              <a:t>5-)TV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61835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1.TASARIM TELEFON İÇİN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82811"/>
            <a:ext cx="10353762" cy="4308389"/>
          </a:xfrm>
        </p:spPr>
        <p:txBody>
          <a:bodyPr/>
          <a:lstStyle/>
          <a:p>
            <a:r>
              <a:rPr lang="tr-TR" dirty="0"/>
              <a:t>1-) REM KULLANMAK </a:t>
            </a:r>
          </a:p>
          <a:p>
            <a:r>
              <a:rPr lang="tr-TR" dirty="0"/>
              <a:t>html{ font-size:10px;}</a:t>
            </a:r>
          </a:p>
          <a:p>
            <a:r>
              <a:rPr lang="tr-TR" dirty="0"/>
              <a:t>Body{font-size:2rem;  yani 20px} </a:t>
            </a:r>
          </a:p>
          <a:p>
            <a:endParaRPr lang="tr-TR" dirty="0"/>
          </a:p>
          <a:p>
            <a:r>
              <a:rPr lang="tr-TR" dirty="0"/>
              <a:t>2-)BLOCK KULLANMAK</a:t>
            </a:r>
          </a:p>
          <a:p>
            <a:r>
              <a:rPr lang="tr-TR" dirty="0" err="1"/>
              <a:t>Divler</a:t>
            </a:r>
            <a:r>
              <a:rPr lang="tr-TR" dirty="0"/>
              <a:t>, </a:t>
            </a:r>
            <a:r>
              <a:rPr lang="tr-TR" dirty="0" err="1"/>
              <a:t>resimler,yazılar</a:t>
            </a:r>
            <a:r>
              <a:rPr lang="tr-TR" dirty="0"/>
              <a:t> alt alta </a:t>
            </a:r>
            <a:r>
              <a:rPr lang="tr-TR" dirty="0" err="1"/>
              <a:t>gelmele</a:t>
            </a:r>
            <a:r>
              <a:rPr lang="tr-TR" dirty="0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78257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873211"/>
          </a:xfrm>
        </p:spPr>
        <p:txBody>
          <a:bodyPr/>
          <a:lstStyle/>
          <a:p>
            <a:r>
              <a:rPr lang="tr-TR" dirty="0" err="1"/>
              <a:t>Block</a:t>
            </a:r>
            <a:r>
              <a:rPr lang="tr-TR" dirty="0"/>
              <a:t> elemanlar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80519"/>
            <a:ext cx="10353762" cy="4110681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Li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P</a:t>
            </a:r>
          </a:p>
          <a:p>
            <a:pPr marL="0" indent="0">
              <a:buNone/>
            </a:pPr>
            <a:r>
              <a:rPr lang="tr-TR" dirty="0"/>
              <a:t>div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47140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Inlıne</a:t>
            </a:r>
            <a:r>
              <a:rPr lang="tr-TR" dirty="0"/>
              <a:t> elemanlar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Span</a:t>
            </a:r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40157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766119"/>
          </a:xfrm>
        </p:spPr>
        <p:txBody>
          <a:bodyPr/>
          <a:lstStyle/>
          <a:p>
            <a:r>
              <a:rPr lang="tr-TR" dirty="0"/>
              <a:t>CSS3- </a:t>
            </a:r>
            <a:r>
              <a:rPr lang="tr-TR" dirty="0" err="1"/>
              <a:t>Nav</a:t>
            </a:r>
            <a:r>
              <a:rPr lang="tr-TR" dirty="0"/>
              <a:t>(MENU)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32238"/>
            <a:ext cx="10353762" cy="4258962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80D79E-702A-4AF5-93EF-BBEB456BD2DD}" type="slidenum">
              <a:rPr lang="tr-TR" smtClean="0"/>
              <a:t>146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57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ÖDEVLER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723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F</a:t>
            </a:r>
            <a:r>
              <a:rPr lang="tr-TR" dirty="0"/>
              <a:t>-A-R-S-</a:t>
            </a:r>
            <a:r>
              <a:rPr lang="tr-TR" dirty="0">
                <a:solidFill>
                  <a:srgbClr val="FF0000"/>
                </a:solidFill>
              </a:rPr>
              <a:t>S</a:t>
            </a:r>
          </a:p>
          <a:p>
            <a:r>
              <a:rPr lang="tr-TR" dirty="0" err="1">
                <a:solidFill>
                  <a:srgbClr val="FFFF00"/>
                </a:solidFill>
              </a:rPr>
              <a:t>F</a:t>
            </a:r>
            <a:r>
              <a:rPr lang="tr-TR" dirty="0" err="1"/>
              <a:t>ixed</a:t>
            </a:r>
            <a:r>
              <a:rPr lang="tr-TR" dirty="0"/>
              <a:t> =ekrana sabitlemek</a:t>
            </a:r>
          </a:p>
          <a:p>
            <a:r>
              <a:rPr lang="tr-TR" smtClean="0"/>
              <a:t>Absolute = nesneye </a:t>
            </a:r>
            <a:r>
              <a:rPr lang="tr-TR" dirty="0"/>
              <a:t>bağlı değildir (0,0)</a:t>
            </a:r>
          </a:p>
          <a:p>
            <a:r>
              <a:rPr lang="tr-TR" smtClean="0"/>
              <a:t>Relative = nesneye </a:t>
            </a:r>
            <a:r>
              <a:rPr lang="tr-TR" dirty="0"/>
              <a:t>bağlıdır body göre baz </a:t>
            </a:r>
            <a:r>
              <a:rPr lang="tr-TR"/>
              <a:t>alacak </a:t>
            </a:r>
            <a:r>
              <a:rPr lang="tr-TR" smtClean="0"/>
              <a:t>(  div&gt;div ) </a:t>
            </a:r>
            <a:endParaRPr lang="tr-TR" dirty="0"/>
          </a:p>
          <a:p>
            <a:r>
              <a:rPr lang="tr-TR" dirty="0" err="1"/>
              <a:t>Static</a:t>
            </a:r>
            <a:r>
              <a:rPr lang="tr-TR" dirty="0"/>
              <a:t> =</a:t>
            </a:r>
            <a:r>
              <a:rPr lang="tr-TR" dirty="0" err="1"/>
              <a:t>default</a:t>
            </a:r>
            <a:endParaRPr lang="tr-TR" dirty="0"/>
          </a:p>
          <a:p>
            <a:r>
              <a:rPr lang="tr-TR" dirty="0" err="1">
                <a:solidFill>
                  <a:srgbClr val="FF0000"/>
                </a:solidFill>
              </a:rPr>
              <a:t>S</a:t>
            </a:r>
            <a:r>
              <a:rPr lang="tr-TR" dirty="0" err="1"/>
              <a:t>ticky</a:t>
            </a:r>
            <a:r>
              <a:rPr lang="tr-TR" dirty="0"/>
              <a:t>=menü oluştururken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699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                          FORM ÖDEV</a:t>
            </a:r>
            <a:br>
              <a:rPr lang="tr-TR" dirty="0"/>
            </a:b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BB8C2003-6EB0-48CB-BD65-32AD2F886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92" y="2069918"/>
            <a:ext cx="8229600" cy="3764824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3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https://www.google.com/intl/tr_tr/chrome/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0106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FORM KULLANDIKLARIMIZ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Outline:0; </a:t>
            </a:r>
            <a:r>
              <a:rPr lang="tr-TR" dirty="0" err="1"/>
              <a:t>dışaraki</a:t>
            </a:r>
            <a:r>
              <a:rPr lang="tr-TR" dirty="0"/>
              <a:t> yapıyı sıfırlar</a:t>
            </a:r>
          </a:p>
          <a:p>
            <a:r>
              <a:rPr lang="tr-TR" dirty="0"/>
              <a:t>Box-</a:t>
            </a:r>
            <a:r>
              <a:rPr lang="tr-TR" dirty="0" err="1"/>
              <a:t>sizing</a:t>
            </a:r>
            <a:r>
              <a:rPr lang="tr-TR" dirty="0"/>
              <a:t>: </a:t>
            </a:r>
            <a:r>
              <a:rPr lang="tr-TR" dirty="0" err="1"/>
              <a:t>border-box</a:t>
            </a:r>
            <a:r>
              <a:rPr lang="tr-TR" dirty="0"/>
              <a:t>;  (</a:t>
            </a:r>
            <a:r>
              <a:rPr lang="tr-TR" dirty="0" err="1"/>
              <a:t>bp</a:t>
            </a:r>
            <a:r>
              <a:rPr lang="tr-TR" dirty="0"/>
              <a:t>  b=</a:t>
            </a:r>
            <a:r>
              <a:rPr lang="tr-TR" dirty="0" err="1"/>
              <a:t>border</a:t>
            </a:r>
            <a:r>
              <a:rPr lang="tr-TR" dirty="0"/>
              <a:t> p=</a:t>
            </a:r>
            <a:r>
              <a:rPr lang="tr-TR" dirty="0" err="1"/>
              <a:t>padding</a:t>
            </a:r>
            <a:r>
              <a:rPr lang="tr-TR" dirty="0"/>
              <a:t>)</a:t>
            </a:r>
          </a:p>
          <a:p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label</a:t>
            </a:r>
            <a:r>
              <a:rPr lang="tr-TR" dirty="0"/>
              <a:t> </a:t>
            </a:r>
            <a:r>
              <a:rPr lang="tr-TR" err="1"/>
              <a:t>for</a:t>
            </a:r>
            <a:r>
              <a:rPr lang="tr-TR" smtClean="0"/>
              <a:t>="surname"&gt;</a:t>
            </a:r>
            <a:r>
              <a:rPr lang="tr-TR" dirty="0"/>
              <a:t>Soyadınız&lt;/</a:t>
            </a:r>
            <a:r>
              <a:rPr lang="tr-TR" dirty="0" err="1"/>
              <a:t>label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="text" </a:t>
            </a:r>
            <a:r>
              <a:rPr lang="tr-TR"/>
              <a:t>name</a:t>
            </a:r>
            <a:r>
              <a:rPr lang="tr-TR" smtClean="0"/>
              <a:t>="surname"&gt;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Attribute</a:t>
            </a:r>
            <a:r>
              <a:rPr lang="tr-TR" dirty="0"/>
              <a:t> </a:t>
            </a:r>
            <a:r>
              <a:rPr lang="tr-TR" dirty="0" err="1"/>
              <a:t>selector</a:t>
            </a:r>
            <a:r>
              <a:rPr lang="tr-TR" dirty="0"/>
              <a:t> </a:t>
            </a:r>
            <a:r>
              <a:rPr lang="tr-TR" err="1"/>
              <a:t>input</a:t>
            </a:r>
            <a:r>
              <a:rPr lang="tr-TR"/>
              <a:t>[</a:t>
            </a:r>
            <a:r>
              <a:rPr lang="tr-TR" err="1"/>
              <a:t>type</a:t>
            </a:r>
            <a:r>
              <a:rPr lang="tr-TR" smtClean="0"/>
              <a:t>="text"]{}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7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425" y="887109"/>
            <a:ext cx="4457736" cy="823023"/>
          </a:xfrm>
        </p:spPr>
        <p:txBody>
          <a:bodyPr>
            <a:normAutofit/>
          </a:bodyPr>
          <a:lstStyle/>
          <a:p>
            <a:r>
              <a:rPr lang="tr-TR" dirty="0"/>
              <a:t>NAV (MENU) ÖDEV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2C711E0C-2FD9-4C7C-A6AE-470664F7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309"/>
            <a:ext cx="12192000" cy="3692434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0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0" y="753228"/>
            <a:ext cx="7611942" cy="1080938"/>
          </a:xfrm>
        </p:spPr>
        <p:txBody>
          <a:bodyPr>
            <a:normAutofit/>
          </a:bodyPr>
          <a:lstStyle/>
          <a:p>
            <a:r>
              <a:rPr lang="tr-TR" dirty="0"/>
              <a:t>DROPDOWNL LİST (NAV MENU)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ADF9B8BF-51DE-4B9C-BA05-8A0A68B82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14651"/>
            <a:ext cx="12191999" cy="981930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152</a:t>
            </a:fld>
            <a:endParaRPr lang="tr-TR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2C0D438-07AA-47A8-B961-F315BAED0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7034"/>
            <a:ext cx="1219200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9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ÖDEV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GROUP SELECTORS</a:t>
            </a:r>
          </a:p>
          <a:p>
            <a:r>
              <a:rPr lang="tr-TR" dirty="0"/>
              <a:t>ATTRIBUTE SELECTORS</a:t>
            </a:r>
          </a:p>
          <a:p>
            <a:r>
              <a:rPr lang="tr-TR" dirty="0"/>
              <a:t>PSEUDO CLASS</a:t>
            </a:r>
          </a:p>
          <a:p>
            <a:r>
              <a:rPr lang="tr-TR" dirty="0"/>
              <a:t>PSEUDO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87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TABLE ÖDEV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8AB8F41F-59D3-4164-A819-5F732CDC7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325" y="2085518"/>
            <a:ext cx="5812972" cy="3599316"/>
          </a:xfrm>
        </p:spPr>
        <p:txBody>
          <a:bodyPr/>
          <a:lstStyle/>
          <a:p>
            <a:r>
              <a:rPr lang="tr-TR" dirty="0"/>
              <a:t>Başlıkları farklı renkte</a:t>
            </a:r>
          </a:p>
          <a:p>
            <a:r>
              <a:rPr lang="tr-TR" dirty="0"/>
              <a:t>Tek satırlar Gri renk olsun</a:t>
            </a:r>
          </a:p>
          <a:p>
            <a:r>
              <a:rPr lang="tr-TR" dirty="0"/>
              <a:t>Çift satırlar beyaz olsun</a:t>
            </a:r>
          </a:p>
          <a:p>
            <a:r>
              <a:rPr lang="tr-TR" dirty="0"/>
              <a:t>Satırlarının üzerine geldiğimde;</a:t>
            </a:r>
          </a:p>
          <a:p>
            <a:r>
              <a:rPr lang="tr-TR" dirty="0" err="1"/>
              <a:t>Background-color:siyah</a:t>
            </a:r>
            <a:endParaRPr lang="tr-TR" dirty="0"/>
          </a:p>
          <a:p>
            <a:r>
              <a:rPr lang="tr-TR" dirty="0" err="1"/>
              <a:t>Color:beyaz</a:t>
            </a:r>
            <a:r>
              <a:rPr lang="tr-TR" dirty="0"/>
              <a:t> olsun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154</a:t>
            </a:fld>
            <a:endParaRPr lang="tr-TR"/>
          </a:p>
        </p:txBody>
      </p:sp>
      <p:pic>
        <p:nvPicPr>
          <p:cNvPr id="9" name="Content Placeholder 7">
            <a:extLst>
              <a:ext uri="{FF2B5EF4-FFF2-40B4-BE49-F238E27FC236}">
                <a16:creationId xmlns="" xmlns:a16="http://schemas.microsoft.com/office/drawing/2014/main" id="{666C43F4-9AE0-4332-99D2-7E9191F7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27" y="2085744"/>
            <a:ext cx="2935176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LİNK STYLE ÖDEV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DE29F0C1-57A7-4546-A49C-B6116F51F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9" y="2245927"/>
            <a:ext cx="11617007" cy="3371102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09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PICTURES GALERIES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0B6A3F07-D65C-4EB4-9FD5-62DB11675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3623"/>
            <a:ext cx="12192000" cy="3992414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3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Proje hazırlığı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Html5</a:t>
            </a:r>
          </a:p>
          <a:p>
            <a:r>
              <a:rPr lang="tr-TR" smtClean="0"/>
              <a:t>Css3</a:t>
            </a:r>
          </a:p>
          <a:p>
            <a:r>
              <a:rPr lang="tr-TR" smtClean="0"/>
              <a:t>Responsive (media query)</a:t>
            </a:r>
          </a:p>
          <a:p>
            <a:r>
              <a:rPr lang="tr-TR" smtClean="0"/>
              <a:t>icons</a:t>
            </a:r>
          </a:p>
          <a:p>
            <a:r>
              <a:rPr lang="tr-TR" smtClean="0"/>
              <a:t>font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0774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notepad++ download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https://notepad-plus-plus.org/downloads/v8.1.1/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567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2705035"/>
          </a:xfrm>
        </p:spPr>
        <p:txBody>
          <a:bodyPr/>
          <a:lstStyle/>
          <a:p>
            <a:r>
              <a:rPr lang="tr-TR" smtClean="0"/>
              <a:t>JavaScript(JAVASCRİPT</a:t>
            </a:r>
            <a:r>
              <a:rPr lang="tr-TR" smtClean="0"/>
              <a:t>) </a:t>
            </a:r>
            <a:r>
              <a:rPr lang="tr-TR" dirty="0"/>
              <a:t/>
            </a:r>
            <a:br>
              <a:rPr lang="tr-TR" dirty="0"/>
            </a:br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full</a:t>
            </a:r>
            <a:r>
              <a:rPr lang="tr-TR" dirty="0"/>
              <a:t>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developer</a:t>
            </a:r>
            <a:r>
              <a:rPr lang="tr-TR" dirty="0"/>
              <a:t/>
            </a:r>
            <a:br>
              <a:rPr lang="tr-TR" dirty="0"/>
            </a:br>
            <a:r>
              <a:rPr lang="tr-TR" dirty="0" err="1"/>
              <a:t>hamit</a:t>
            </a:r>
            <a:r>
              <a:rPr lang="tr-TR"/>
              <a:t> </a:t>
            </a:r>
            <a:r>
              <a:rPr lang="tr-TR" smtClean="0"/>
              <a:t>mızrak.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545874"/>
            <a:ext cx="9291215" cy="920471"/>
          </a:xfrm>
        </p:spPr>
        <p:txBody>
          <a:bodyPr/>
          <a:lstStyle/>
          <a:p>
            <a:r>
              <a:rPr lang="tr-TR" smtClean="0"/>
              <a:t>HTML5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87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ONLİNE EDİTÖRLER</a:t>
            </a:r>
            <a:br>
              <a:rPr lang="tr-TR" smtClean="0"/>
            </a:br>
            <a:r>
              <a:rPr lang="tr-TR" smtClean="0"/>
              <a:t>HTML5-CSS3-JS-JQUERY-BOOTSTRAP-RESPONSİVE DESİGN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5800" y="2725615"/>
            <a:ext cx="10820400" cy="3493070"/>
          </a:xfrm>
        </p:spPr>
        <p:txBody>
          <a:bodyPr/>
          <a:lstStyle/>
          <a:p>
            <a:r>
              <a:rPr lang="tr-TR">
                <a:hlinkClick r:id="rId2"/>
              </a:rPr>
              <a:t>https://jsfiddle.net</a:t>
            </a:r>
            <a:r>
              <a:rPr lang="tr-TR" smtClean="0">
                <a:hlinkClick r:id="rId2"/>
              </a:rPr>
              <a:t>/</a:t>
            </a:r>
            <a:endParaRPr lang="tr-TR" smtClean="0"/>
          </a:p>
          <a:p>
            <a:r>
              <a:rPr lang="tr-TR">
                <a:hlinkClick r:id="rId3"/>
              </a:rPr>
              <a:t>https://codepen.io</a:t>
            </a:r>
            <a:r>
              <a:rPr lang="tr-TR" smtClean="0">
                <a:hlinkClick r:id="rId3"/>
              </a:rPr>
              <a:t>/</a:t>
            </a:r>
            <a:endParaRPr lang="tr-TR" smtClean="0"/>
          </a:p>
          <a:p>
            <a:r>
              <a:rPr lang="en-US">
                <a:hlinkClick r:id="rId4"/>
              </a:rPr>
              <a:t>https://replit.com</a:t>
            </a:r>
            <a:r>
              <a:rPr lang="en-US" smtClean="0">
                <a:hlinkClick r:id="rId4"/>
              </a:rPr>
              <a:t>/</a:t>
            </a:r>
            <a:endParaRPr lang="tr-TR" smtClean="0"/>
          </a:p>
          <a:p>
            <a:r>
              <a:rPr lang="tr-TR" smtClean="0">
                <a:hlinkClick r:id="rId5"/>
              </a:rPr>
              <a:t>https://www.w3schools.com/tryit/</a:t>
            </a:r>
            <a:endParaRPr lang="tr-TR" smtClean="0"/>
          </a:p>
          <a:p>
            <a:endParaRPr lang="tr-TR" smtClean="0"/>
          </a:p>
          <a:p>
            <a:r>
              <a:rPr lang="tr-TR">
                <a:hlinkClick r:id="rId6"/>
              </a:rPr>
              <a:t>https://</a:t>
            </a:r>
            <a:r>
              <a:rPr lang="tr-TR" smtClean="0">
                <a:hlinkClick r:id="rId6"/>
              </a:rPr>
              <a:t>www.tutorialspoint.com/compile_java_online.php</a:t>
            </a:r>
            <a:endParaRPr lang="tr-TR" smtClean="0"/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35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kurulumlar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Notepad++</a:t>
            </a:r>
          </a:p>
          <a:p>
            <a:r>
              <a:rPr lang="tr-TR" smtClean="0"/>
              <a:t>Google chrome</a:t>
            </a:r>
          </a:p>
          <a:p>
            <a:r>
              <a:rPr lang="tr-TR" smtClean="0"/>
              <a:t>git</a:t>
            </a:r>
          </a:p>
          <a:p>
            <a:r>
              <a:rPr lang="tr-TR" smtClean="0"/>
              <a:t>Visual Studio code</a:t>
            </a:r>
          </a:p>
          <a:p>
            <a:r>
              <a:rPr lang="tr-TR">
                <a:hlinkClick r:id="rId2"/>
              </a:rPr>
              <a:t>https://jsfiddle.net/</a:t>
            </a:r>
            <a:endParaRPr lang="tr-TR"/>
          </a:p>
          <a:p>
            <a:endParaRPr lang="tr-TR" smtClean="0"/>
          </a:p>
          <a:p>
            <a:endParaRPr lang="tr-TR" smtClean="0"/>
          </a:p>
          <a:p>
            <a:r>
              <a:rPr lang="tr-TR" smtClean="0"/>
              <a:t>Eclipse</a:t>
            </a:r>
          </a:p>
          <a:p>
            <a:r>
              <a:rPr lang="tr-TR" smtClean="0"/>
              <a:t>Mysql workbench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81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http:Client ile server arasındaki protoköllerdir</a:t>
            </a:r>
          </a:p>
          <a:p>
            <a:r>
              <a:rPr lang="tr-TR" smtClean="0"/>
              <a:t>https:</a:t>
            </a:r>
          </a:p>
          <a:p>
            <a:r>
              <a:rPr lang="tr-TR" smtClean="0"/>
              <a:t>client: istemde bulunan </a:t>
            </a:r>
          </a:p>
          <a:p>
            <a:r>
              <a:rPr lang="tr-TR" smtClean="0"/>
              <a:t>Server: clienttin isteyiğini yerine getiren Fiziksel veya mantıksal birimler.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1136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="" xmlns:a16="http://schemas.microsoft.com/office/drawing/2014/main" id="{2FDF9410-E530-4E71-A2C0-4C24B48964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3AEDF1-BED3-4249-B4DD-A483E001E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4"/>
            <a:ext cx="8686800" cy="2221584"/>
          </a:xfrm>
        </p:spPr>
        <p:txBody>
          <a:bodyPr anchor="ctr">
            <a:normAutofit fontScale="90000"/>
          </a:bodyPr>
          <a:lstStyle/>
          <a:p>
            <a:r>
              <a:rPr lang="tr-TR" sz="3600" dirty="0"/>
              <a:t>DERS-1</a:t>
            </a:r>
            <a:br>
              <a:rPr lang="tr-TR" sz="3600" dirty="0"/>
            </a:br>
            <a:r>
              <a:rPr lang="tr-TR" sz="3600" dirty="0"/>
              <a:t>HTML5</a:t>
            </a:r>
            <a:br>
              <a:rPr lang="tr-TR" sz="3600" dirty="0"/>
            </a:br>
            <a:r>
              <a:rPr lang="tr-TR" sz="3600" dirty="0"/>
              <a:t>1-)</a:t>
            </a:r>
            <a:r>
              <a:rPr lang="tr-TR" sz="3600"/>
              <a:t>Visual </a:t>
            </a:r>
            <a:r>
              <a:rPr lang="tr-TR" sz="3600" smtClean="0"/>
              <a:t>studio </a:t>
            </a:r>
            <a:r>
              <a:rPr lang="tr-TR" sz="3600" dirty="0"/>
              <a:t>CODE kurulumu</a:t>
            </a:r>
            <a:br>
              <a:rPr lang="tr-TR" sz="3600" dirty="0"/>
            </a:br>
            <a:endParaRPr lang="tr-TR" sz="36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F8E79F5-31E5-485F-B391-DD64F2D4A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966" y="5178595"/>
            <a:ext cx="8686800" cy="595186"/>
          </a:xfrm>
        </p:spPr>
        <p:txBody>
          <a:bodyPr>
            <a:normAutofit/>
          </a:bodyPr>
          <a:lstStyle/>
          <a:p>
            <a:r>
              <a:rPr lang="tr-TR" dirty="0"/>
              <a:t>JAVA FULL STACK DEVELOPER HAMİT MIZRAK 2019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476C77D-4FC3-45E0-A643-9B634A2D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DB02B-C752-447B-B676-F38239182074}" type="datetime1">
              <a:rPr lang="tr-TR" smtClean="0"/>
              <a:t>11.07.2021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7CC8CB8-A017-473E-9F19-6C159468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63945FE-EB68-431E-932D-EE9041C3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20</a:t>
            </a:fld>
            <a:endParaRPr lang="tr-TR"/>
          </a:p>
        </p:txBody>
      </p: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53268B1E-8861-4702-9529-5A8FB23A61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50">
            <a:extLst>
              <a:ext uri="{FF2B5EF4-FFF2-40B4-BE49-F238E27FC236}">
                <a16:creationId xmlns="" xmlns:a16="http://schemas.microsoft.com/office/drawing/2014/main" id="{BC6646AE-8FD6-411E-8640-6CCB250D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752966" y="493407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DFD0BC-7EB9-423A-9E06-E03F2F135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27" y="3125895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C496A0-952C-424D-92AE-42F7804B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Ders-2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EA414B-AA22-45EE-8112-A3D090FC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1-) VİSUAL STUDİO CODE</a:t>
            </a:r>
          </a:p>
          <a:p>
            <a:r>
              <a:rPr lang="tr-TR" dirty="0"/>
              <a:t>2-) EXTENSİONS (PLUGİN )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JAVA FULL STACK DEVELOPER HAMİT MIZRAK 2019</a:t>
            </a:r>
          </a:p>
          <a:p>
            <a:endParaRPr lang="tr-TR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B6ABB61-59EA-46E9-9CDB-4145367B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C5F9-0124-4DAB-909A-535F5B751DF0}" type="datetime1">
              <a:rPr lang="tr-TR" smtClean="0"/>
              <a:t>11.07.2021</a:t>
            </a:fld>
            <a:endParaRPr lang="tr-TR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090B7E1-8773-4899-A396-669ADBD8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D53F28-C08A-46DA-A216-A7A0F056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582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extensions</a:t>
            </a:r>
            <a:br>
              <a:rPr lang="tr-TR" smtClean="0"/>
            </a:br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41" y="819150"/>
            <a:ext cx="6553463" cy="5390295"/>
          </a:xfrm>
        </p:spPr>
      </p:pic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418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extensions</a:t>
            </a:r>
            <a:br>
              <a:rPr lang="tr-TR" smtClean="0"/>
            </a:br>
            <a:endParaRPr lang="tr-TR"/>
          </a:p>
        </p:txBody>
      </p:sp>
      <p:pic>
        <p:nvPicPr>
          <p:cNvPr id="8" name="İçerik Yer Tutucus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607827"/>
            <a:ext cx="7181118" cy="5645581"/>
          </a:xfrm>
        </p:spPr>
      </p:pic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122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2806EF-FA6B-4D9F-A84C-ABA29E3A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Ders-3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F5D385-EC07-4160-BD3C-DE7F00EC5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1-) EMMET KULLANIMI (TAB)</a:t>
            </a:r>
          </a:p>
          <a:p>
            <a:r>
              <a:rPr lang="tr-TR" dirty="0"/>
              <a:t>2-) BEAUTFY KULLANIMI (</a:t>
            </a:r>
            <a:r>
              <a:rPr lang="tr-TR" dirty="0" err="1"/>
              <a:t>Shift+Alt+F</a:t>
            </a:r>
            <a:r>
              <a:rPr lang="tr-TR" dirty="0"/>
              <a:t>) Akrostiş (S-A-F</a:t>
            </a:r>
            <a:r>
              <a:rPr lang="tr-TR" dirty="0" smtClean="0"/>
              <a:t>) Visual </a:t>
            </a:r>
            <a:r>
              <a:rPr lang="tr-TR" dirty="0" err="1" smtClean="0"/>
              <a:t>studio</a:t>
            </a:r>
            <a:endParaRPr lang="tr-TR" dirty="0" smtClean="0"/>
          </a:p>
          <a:p>
            <a:r>
              <a:rPr lang="tr-TR" dirty="0" smtClean="0"/>
              <a:t>3-) Browser Preview (Visual </a:t>
            </a:r>
            <a:r>
              <a:rPr lang="tr-TR" dirty="0" err="1" smtClean="0"/>
              <a:t>Studio</a:t>
            </a:r>
            <a:r>
              <a:rPr lang="tr-TR" dirty="0" smtClean="0"/>
              <a:t> </a:t>
            </a:r>
            <a:r>
              <a:rPr lang="tr-TR" dirty="0" err="1" smtClean="0"/>
              <a:t>Codes</a:t>
            </a:r>
            <a:r>
              <a:rPr lang="tr-TR" dirty="0" smtClean="0"/>
              <a:t>)</a:t>
            </a:r>
          </a:p>
          <a:p>
            <a:endParaRPr lang="tr-TR" dirty="0"/>
          </a:p>
          <a:p>
            <a:r>
              <a:rPr lang="tr-TR" dirty="0" err="1" smtClean="0"/>
              <a:t>Eclipse</a:t>
            </a:r>
            <a:r>
              <a:rPr lang="tr-TR" dirty="0" smtClean="0"/>
              <a:t> : </a:t>
            </a:r>
            <a:r>
              <a:rPr lang="tr-TR" dirty="0" err="1" smtClean="0"/>
              <a:t>Emmet</a:t>
            </a:r>
            <a:r>
              <a:rPr lang="tr-TR" dirty="0" smtClean="0"/>
              <a:t> yüklüyoruz</a:t>
            </a:r>
          </a:p>
          <a:p>
            <a:r>
              <a:rPr lang="tr-TR" dirty="0" smtClean="0"/>
              <a:t>Inter</a:t>
            </a:r>
          </a:p>
          <a:p>
            <a:endParaRPr lang="tr-TR" dirty="0"/>
          </a:p>
          <a:p>
            <a:r>
              <a:rPr lang="tr-TR" dirty="0" smtClean="0"/>
              <a:t>Google </a:t>
            </a:r>
            <a:r>
              <a:rPr lang="tr-TR" dirty="0" err="1" smtClean="0"/>
              <a:t>Chrome</a:t>
            </a:r>
            <a:r>
              <a:rPr lang="tr-TR" dirty="0" smtClean="0"/>
              <a:t> = F12 (Geliştirici Ayarları)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JAVA FULL STACK DEVELOPER HAMİT </a:t>
            </a:r>
            <a:r>
              <a:rPr lang="tr-TR"/>
              <a:t>MIZRAK </a:t>
            </a:r>
            <a:r>
              <a:rPr lang="tr-TR" smtClean="0"/>
              <a:t>2021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AFCC4B-76C6-4900-8E38-23501439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166C8-216C-450D-86D4-9C1BF0B8D1FC}" type="datetime1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7CA7BDC-EC40-46B9-A372-0FBA6D52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B429B9E-38CD-4FE1-B8FB-D0B23AF2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433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Emmet</a:t>
            </a:r>
            <a:r>
              <a:rPr lang="tr-TR" dirty="0" smtClean="0"/>
              <a:t> </a:t>
            </a:r>
            <a:r>
              <a:rPr lang="tr-TR" dirty="0" err="1" smtClean="0"/>
              <a:t>özellığı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!  &gt;&gt;&gt; TAB Tuşu Html iskeleti kurulmasında yardımcı </a:t>
            </a:r>
            <a:r>
              <a:rPr lang="tr-TR" smtClean="0"/>
              <a:t>olunuyor.</a:t>
            </a:r>
          </a:p>
          <a:p>
            <a:r>
              <a:rPr lang="tr-TR" smtClean="0"/>
              <a:t>doc</a:t>
            </a:r>
          </a:p>
          <a:p>
            <a:r>
              <a:rPr lang="tr-TR" smtClean="0"/>
              <a:t>b4-$</a:t>
            </a:r>
          </a:p>
          <a:p>
            <a:endParaRPr lang="tr-TR" dirty="0" smtClean="0"/>
          </a:p>
          <a:p>
            <a:r>
              <a:rPr lang="tr-TR" dirty="0" smtClean="0"/>
              <a:t>h1 </a:t>
            </a:r>
            <a:r>
              <a:rPr lang="tr-TR" dirty="0"/>
              <a:t> &gt;&gt;&gt; TAB </a:t>
            </a:r>
            <a:endParaRPr lang="tr-TR" dirty="0" smtClean="0"/>
          </a:p>
          <a:p>
            <a:r>
              <a:rPr lang="tr-TR" dirty="0" err="1" smtClean="0"/>
              <a:t>ul</a:t>
            </a:r>
            <a:r>
              <a:rPr lang="tr-TR" dirty="0" smtClean="0"/>
              <a:t> </a:t>
            </a:r>
            <a:r>
              <a:rPr lang="tr-TR" dirty="0"/>
              <a:t> &gt;&gt;&gt; TAB </a:t>
            </a:r>
            <a:endParaRPr lang="tr-TR" dirty="0" smtClean="0"/>
          </a:p>
          <a:p>
            <a:r>
              <a:rPr lang="tr-TR" dirty="0" err="1" smtClean="0"/>
              <a:t>ul</a:t>
            </a:r>
            <a:r>
              <a:rPr lang="tr-TR" dirty="0" smtClean="0"/>
              <a:t> &gt; </a:t>
            </a:r>
            <a:r>
              <a:rPr lang="tr-TR" dirty="0" err="1" smtClean="0"/>
              <a:t>li</a:t>
            </a:r>
            <a:r>
              <a:rPr lang="tr-TR" dirty="0" smtClean="0"/>
              <a:t> </a:t>
            </a:r>
            <a:r>
              <a:rPr lang="tr-TR" dirty="0"/>
              <a:t> &gt;&gt;&gt; TAB 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94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Eclıpse</a:t>
            </a:r>
            <a:r>
              <a:rPr lang="tr-TR" dirty="0" smtClean="0"/>
              <a:t> </a:t>
            </a:r>
            <a:r>
              <a:rPr lang="tr-TR" dirty="0" err="1" smtClean="0"/>
              <a:t>emmet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i="1" dirty="0" smtClean="0"/>
              <a:t>Help &gt;&gt;&gt; </a:t>
            </a:r>
            <a:r>
              <a:rPr lang="tr-TR" i="1" dirty="0" err="1" smtClean="0"/>
              <a:t>Install</a:t>
            </a:r>
            <a:r>
              <a:rPr lang="tr-TR" i="1" dirty="0" smtClean="0"/>
              <a:t> </a:t>
            </a:r>
            <a:r>
              <a:rPr lang="tr-TR" i="1" dirty="0"/>
              <a:t>New </a:t>
            </a:r>
            <a:r>
              <a:rPr lang="tr-TR" i="1" dirty="0" smtClean="0"/>
              <a:t>Software &gt;&gt;&gt; </a:t>
            </a:r>
            <a:r>
              <a:rPr lang="tr-TR" i="1" dirty="0" err="1" smtClean="0"/>
              <a:t>Add</a:t>
            </a:r>
            <a:r>
              <a:rPr lang="tr-TR" i="1" dirty="0" smtClean="0"/>
              <a:t> &gt;&gt;&gt; </a:t>
            </a:r>
            <a:r>
              <a:rPr lang="tr-TR" i="1" dirty="0" err="1" smtClean="0"/>
              <a:t>Location</a:t>
            </a:r>
            <a:r>
              <a:rPr lang="tr-TR" i="1" dirty="0" smtClean="0"/>
              <a:t> (alttaki </a:t>
            </a:r>
            <a:r>
              <a:rPr lang="tr-TR" i="1" dirty="0" err="1" smtClean="0"/>
              <a:t>url</a:t>
            </a:r>
            <a:r>
              <a:rPr lang="tr-TR" i="1" dirty="0" smtClean="0"/>
              <a:t> yaz)</a:t>
            </a:r>
          </a:p>
          <a:p>
            <a:endParaRPr lang="tr-TR" i="1" u="sng" dirty="0">
              <a:hlinkClick r:id="rId2"/>
            </a:endParaRPr>
          </a:p>
          <a:p>
            <a:r>
              <a:rPr lang="tr-TR" i="1" u="sng" dirty="0" smtClean="0">
                <a:hlinkClick r:id="rId2"/>
              </a:rPr>
              <a:t>Name:      </a:t>
            </a:r>
            <a:r>
              <a:rPr lang="tr-TR" i="1" u="sng" dirty="0" err="1" smtClean="0">
                <a:hlinkClick r:id="rId2"/>
              </a:rPr>
              <a:t>emmet</a:t>
            </a:r>
            <a:endParaRPr lang="tr-TR" u="sng" dirty="0" smtClean="0">
              <a:hlinkClick r:id="rId2"/>
            </a:endParaRPr>
          </a:p>
          <a:p>
            <a:r>
              <a:rPr lang="tr-TR" dirty="0" err="1" smtClean="0">
                <a:hlinkClick r:id="rId2"/>
              </a:rPr>
              <a:t>Location</a:t>
            </a:r>
            <a:r>
              <a:rPr lang="tr-TR" dirty="0" smtClean="0">
                <a:hlinkClick r:id="rId2"/>
              </a:rPr>
              <a:t>:  http</a:t>
            </a:r>
            <a:r>
              <a:rPr lang="tr-TR" dirty="0">
                <a:hlinkClick r:id="rId2"/>
              </a:rPr>
              <a:t>://download.emmet.io/eclipse/updates/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40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Emmet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ul</a:t>
            </a:r>
            <a:r>
              <a:rPr lang="tr-TR" dirty="0" smtClean="0"/>
              <a:t>&gt;</a:t>
            </a:r>
            <a:r>
              <a:rPr lang="tr-TR" dirty="0" err="1" smtClean="0"/>
              <a:t>li</a:t>
            </a:r>
            <a:r>
              <a:rPr lang="tr-TR" dirty="0" smtClean="0"/>
              <a:t>*5</a:t>
            </a:r>
          </a:p>
          <a:p>
            <a:r>
              <a:rPr lang="tr-TR" dirty="0" smtClean="0"/>
              <a:t>#</a:t>
            </a:r>
            <a:r>
              <a:rPr lang="tr-TR" dirty="0" err="1" smtClean="0"/>
              <a:t>header</a:t>
            </a:r>
            <a:r>
              <a:rPr lang="tr-TR" dirty="0" smtClean="0"/>
              <a:t>   &lt;div </a:t>
            </a:r>
            <a:r>
              <a:rPr lang="tr-TR" err="1" smtClean="0"/>
              <a:t>class</a:t>
            </a:r>
            <a:r>
              <a:rPr lang="tr-TR" smtClean="0"/>
              <a:t>="header"&gt; </a:t>
            </a:r>
            <a:r>
              <a:rPr lang="tr-TR" dirty="0" smtClean="0"/>
              <a:t>&lt;/div&gt;</a:t>
            </a:r>
          </a:p>
          <a:p>
            <a:r>
              <a:rPr lang="tr-TR" dirty="0" smtClean="0"/>
              <a:t>.deneme   .</a:t>
            </a:r>
            <a:r>
              <a:rPr lang="tr-TR" dirty="0" smtClean="0">
                <a:sym typeface="Wingdings" panose="05000000000000000000" pitchFamily="2" charset="2"/>
              </a:rPr>
              <a:t> </a:t>
            </a:r>
            <a:r>
              <a:rPr lang="tr-TR" dirty="0" err="1" smtClean="0">
                <a:sym typeface="Wingdings" panose="05000000000000000000" pitchFamily="2" charset="2"/>
              </a:rPr>
              <a:t>class</a:t>
            </a:r>
            <a:endParaRPr lang="tr-TR" dirty="0" smtClean="0"/>
          </a:p>
          <a:p>
            <a:r>
              <a:rPr lang="tr-TR" dirty="0" err="1" smtClean="0"/>
              <a:t>ul</a:t>
            </a:r>
            <a:r>
              <a:rPr lang="tr-TR" dirty="0" smtClean="0"/>
              <a:t>&gt;</a:t>
            </a:r>
            <a:r>
              <a:rPr lang="tr-TR" dirty="0" err="1" smtClean="0"/>
              <a:t>li.item</a:t>
            </a:r>
            <a:r>
              <a:rPr lang="tr-TR" dirty="0" smtClean="0"/>
              <a:t>$*3    $</a:t>
            </a:r>
            <a:r>
              <a:rPr lang="tr-TR" dirty="0" smtClean="0">
                <a:sym typeface="Wingdings" panose="05000000000000000000" pitchFamily="2" charset="2"/>
              </a:rPr>
              <a:t> 1'den </a:t>
            </a:r>
            <a:r>
              <a:rPr lang="tr-TR" dirty="0" err="1" smtClean="0">
                <a:sym typeface="Wingdings" panose="05000000000000000000" pitchFamily="2" charset="2"/>
              </a:rPr>
              <a:t>başlarak</a:t>
            </a:r>
            <a:r>
              <a:rPr lang="tr-TR" dirty="0" smtClean="0">
                <a:sym typeface="Wingdings" panose="05000000000000000000" pitchFamily="2" charset="2"/>
              </a:rPr>
              <a:t> sırala</a:t>
            </a:r>
            <a:endParaRPr lang="tr-TR" dirty="0" smtClean="0"/>
          </a:p>
          <a:p>
            <a:r>
              <a:rPr lang="tr-TR" dirty="0" smtClean="0"/>
              <a:t>a{</a:t>
            </a:r>
            <a:r>
              <a:rPr lang="tr-TR" dirty="0" err="1" smtClean="0"/>
              <a:t>click</a:t>
            </a:r>
            <a:r>
              <a:rPr lang="tr-TR" dirty="0" smtClean="0"/>
              <a:t>}   {} </a:t>
            </a:r>
            <a:r>
              <a:rPr lang="tr-TR" dirty="0" smtClean="0">
                <a:sym typeface="Wingdings" panose="05000000000000000000" pitchFamily="2" charset="2"/>
              </a:rPr>
              <a:t>içerik girmeye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27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8B856C-6DA5-44DA-B263-8104492B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Ders-4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87E795-8164-4CDD-AE6A-42F202437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1-) CHROME YÜKLEME</a:t>
            </a:r>
          </a:p>
          <a:p>
            <a:r>
              <a:rPr lang="tr-TR" dirty="0"/>
              <a:t>2-) </a:t>
            </a:r>
            <a:r>
              <a:rPr lang="tr-TR" dirty="0" err="1"/>
              <a:t>Chrome</a:t>
            </a:r>
            <a:r>
              <a:rPr lang="tr-TR" dirty="0"/>
              <a:t> içerindeki  Element (HTML-CSS)  </a:t>
            </a:r>
            <a:r>
              <a:rPr lang="tr-TR" dirty="0" err="1"/>
              <a:t>console</a:t>
            </a:r>
            <a:r>
              <a:rPr lang="tr-TR" dirty="0"/>
              <a:t> (JS)  (F12)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194E47E-8AE1-46BA-98F9-316BC11F9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CAD8-5C36-470F-9828-AD9EC961AD75}" type="datetime1">
              <a:rPr lang="tr-TR" smtClean="0"/>
              <a:t>11.07.2021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B2902CE-CF66-4BE3-9EC7-FA9A4F15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DE4C4B3-65B5-43F1-AEEE-C05D8770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6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69D4E6-936C-4AE6-81AD-7C8E0B42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Ders-5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F07DE9-0574-4C33-9912-49F3CE55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672046"/>
            <a:ext cx="9291215" cy="3794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1-) HTML5 TANITIMI   (</a:t>
            </a:r>
            <a:r>
              <a:rPr lang="tr-TR" dirty="0" err="1"/>
              <a:t>What</a:t>
            </a:r>
            <a:r>
              <a:rPr lang="tr-TR" dirty="0"/>
              <a:t> is HTML?)</a:t>
            </a:r>
          </a:p>
          <a:p>
            <a:pPr marL="0" indent="0">
              <a:buNone/>
            </a:pPr>
            <a:r>
              <a:rPr lang="tr-TR" dirty="0"/>
              <a:t>2-) HTML5 GENEL TANITIMI</a:t>
            </a:r>
          </a:p>
          <a:p>
            <a:pPr marL="0" indent="0">
              <a:buNone/>
            </a:pPr>
            <a:r>
              <a:rPr lang="tr-TR" dirty="0"/>
              <a:t>3-) META =OPTİMİZASYON</a:t>
            </a:r>
          </a:p>
          <a:p>
            <a:pPr marL="0" indent="0">
              <a:buNone/>
            </a:pPr>
            <a:r>
              <a:rPr lang="tr-TR" dirty="0"/>
              <a:t>4-) &lt;</a:t>
            </a:r>
            <a:r>
              <a:rPr lang="tr-TR" dirty="0" err="1"/>
              <a:t>br</a:t>
            </a:r>
            <a:r>
              <a:rPr lang="tr-TR" dirty="0"/>
              <a:t>/&gt; &lt;</a:t>
            </a:r>
            <a:r>
              <a:rPr lang="tr-TR" dirty="0" err="1"/>
              <a:t>br</a:t>
            </a:r>
            <a:r>
              <a:rPr lang="tr-TR" dirty="0"/>
              <a:t>&gt;</a:t>
            </a:r>
          </a:p>
          <a:p>
            <a:pPr marL="0" indent="0">
              <a:buNone/>
            </a:pPr>
            <a:r>
              <a:rPr lang="tr-TR" dirty="0"/>
              <a:t>5-) &lt;</a:t>
            </a:r>
            <a:r>
              <a:rPr lang="tr-TR" dirty="0" err="1"/>
              <a:t>hr</a:t>
            </a:r>
            <a:r>
              <a:rPr lang="tr-TR" dirty="0"/>
              <a:t>&gt; &lt;</a:t>
            </a:r>
            <a:r>
              <a:rPr lang="tr-TR" dirty="0" err="1"/>
              <a:t>hr</a:t>
            </a:r>
            <a:r>
              <a:rPr lang="tr-TR" dirty="0"/>
              <a:t>/&gt;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38A2F897-4B69-4429-A382-B417745D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9A5E-7AB4-47CC-8DF3-35B9DE25889E}" type="datetime1">
              <a:rPr lang="tr-TR" smtClean="0"/>
              <a:t>11.07.2021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1B9F73A-2B0C-42E3-9BB1-81262380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1711243-7E2F-4FF9-89D5-D03C7108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26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rar </a:t>
            </a:r>
            <a:r>
              <a:rPr lang="tr-TR" smtClean="0">
                <a:sym typeface="Wingdings" panose="05000000000000000000" pitchFamily="2" charset="2"/>
              </a:rPr>
              <a:t> </a:t>
            </a:r>
            <a:r>
              <a:rPr lang="tr-TR" smtClean="0">
                <a:sym typeface="Wingdings" panose="05000000000000000000" pitchFamily="2" charset="2"/>
                <a:hlinkClick r:id="rId2"/>
              </a:rPr>
              <a:t>hamitmizrak@gmail.com</a:t>
            </a:r>
            <a:endParaRPr lang="tr-TR" smtClean="0">
              <a:sym typeface="Wingdings" panose="05000000000000000000" pitchFamily="2" charset="2"/>
            </a:endParaRPr>
          </a:p>
          <a:p>
            <a:r>
              <a:rPr lang="tr-TR" smtClean="0">
                <a:sym typeface="Wingdings" panose="05000000000000000000" pitchFamily="2" charset="2"/>
              </a:rPr>
              <a:t>1. ve 2. ödevler javascript-1 Hamit Mızrak</a:t>
            </a:r>
          </a:p>
          <a:p>
            <a:endParaRPr lang="tr-TR">
              <a:sym typeface="Wingdings" panose="05000000000000000000" pitchFamily="2" charset="2"/>
            </a:endParaRPr>
          </a:p>
          <a:p>
            <a:r>
              <a:rPr lang="tr-TR" smtClean="0">
                <a:sym typeface="Wingdings" panose="05000000000000000000" pitchFamily="2" charset="2"/>
              </a:rPr>
              <a:t>mail: hamitmizrak@gmail.com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3469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208CC8-BF12-4CB3-88E6-BB42B9F9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Ders-6 HTML5 (ÖDEV-1)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43606A-30F1-439A-A3E9-9A92FC9F5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Manuel (Dosya ismi: Java) </a:t>
            </a:r>
            <a:r>
              <a:rPr lang="tr-TR" dirty="0" err="1"/>
              <a:t>css,html,js,content,img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index.htm </a:t>
            </a:r>
          </a:p>
          <a:p>
            <a:pPr marL="0" indent="0">
              <a:buNone/>
            </a:pPr>
            <a:r>
              <a:rPr lang="tr-TR" dirty="0"/>
              <a:t>&lt;!DOCTYPE html&gt;</a:t>
            </a:r>
          </a:p>
          <a:p>
            <a:pPr marL="0" indent="0">
              <a:buNone/>
            </a:pPr>
            <a:r>
              <a:rPr lang="tr-TR" dirty="0"/>
              <a:t> &lt;html </a:t>
            </a:r>
            <a:r>
              <a:rPr lang="tr-TR" err="1"/>
              <a:t>lang</a:t>
            </a:r>
            <a:r>
              <a:rPr lang="tr-TR" smtClean="0"/>
              <a:t>="en"&gt;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&lt;</a:t>
            </a:r>
            <a:r>
              <a:rPr lang="tr-TR" dirty="0" err="1"/>
              <a:t>head</a:t>
            </a:r>
            <a:r>
              <a:rPr lang="tr-TR" dirty="0"/>
              <a:t>&gt;  &lt;/</a:t>
            </a:r>
            <a:r>
              <a:rPr lang="tr-TR" dirty="0" err="1"/>
              <a:t>head</a:t>
            </a:r>
            <a:r>
              <a:rPr lang="tr-TR" dirty="0"/>
              <a:t>&gt;</a:t>
            </a:r>
          </a:p>
          <a:p>
            <a:pPr marL="0" indent="0">
              <a:buNone/>
            </a:pPr>
            <a:r>
              <a:rPr lang="tr-TR" dirty="0"/>
              <a:t>&lt;body&gt;&lt;/body&gt;</a:t>
            </a:r>
          </a:p>
          <a:p>
            <a:pPr marL="0" indent="0">
              <a:buNone/>
            </a:pPr>
            <a:r>
              <a:rPr lang="tr-TR" dirty="0"/>
              <a:t>&lt;/html&gt;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4B72A52-37BE-4832-9477-2077CB2B7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C39F7F-C840-425A-BC9E-D1FADD7D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C29489-076B-47EF-A303-6286FAB1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49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tavsiye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Ctrl+F5 (Cache belleği silerek açıyor)</a:t>
            </a:r>
          </a:p>
          <a:p>
            <a:endParaRPr lang="tr-TR"/>
          </a:p>
          <a:p>
            <a:r>
              <a:rPr lang="tr-TR" smtClean="0"/>
              <a:t>Ctrl+H </a:t>
            </a:r>
          </a:p>
          <a:p>
            <a:endParaRPr lang="tr-TR"/>
          </a:p>
          <a:p>
            <a:r>
              <a:rPr lang="tr-TR" smtClean="0"/>
              <a:t>Clean master Google chrome plugins install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11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D415AC-E610-4B8F-8C84-DBBABCD9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Başlıklar (h1..H6)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D3FC4D-188F-44D4-823A-80C14646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&lt;h1&gt; &lt;/h1&gt; 0&lt;=x&lt;=1  (SEO) </a:t>
            </a:r>
          </a:p>
          <a:p>
            <a:r>
              <a:rPr lang="tr-TR" dirty="0"/>
              <a:t>&lt;h2&gt; &lt;/h2&gt; en fazla 0&lt;=x&lt;=4</a:t>
            </a:r>
          </a:p>
          <a:p>
            <a:r>
              <a:rPr lang="tr-TR" dirty="0"/>
              <a:t>&lt;h3&gt; &lt;/h3&gt;</a:t>
            </a:r>
          </a:p>
          <a:p>
            <a:r>
              <a:rPr lang="tr-TR" dirty="0"/>
              <a:t>&lt;h4&gt; &lt;/h4&gt;</a:t>
            </a:r>
          </a:p>
          <a:p>
            <a:r>
              <a:rPr lang="tr-TR" dirty="0"/>
              <a:t>&lt;h5&gt; &lt;/h5&gt;</a:t>
            </a:r>
          </a:p>
          <a:p>
            <a:r>
              <a:rPr lang="tr-TR" dirty="0"/>
              <a:t>&lt;h6&gt; &lt;/h6&gt;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057B18-EFAD-4676-838F-26CD9766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6A82C1-FFB9-4B4A-BA26-8A21EC0E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5633C13-5799-4E8E-8178-2F815BA9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358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086160-EA3B-43E3-8F31-30DBEE8A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Paragraf etiketi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99F88C-2A16-4E8C-94DA-3A7A49C4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&lt;p&gt; &lt;/p&gt; alt satıra geçmeyi sağlıyordu.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7E9A6FF-6128-4AB2-BCAF-9BD7D63A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48E5F8C-C172-41AE-9CC8-05952089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48A8DB4-3E2C-4C56-8519-B6E6B94E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251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F7B04B-DF0F-4A73-AB92-FE979618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Format etiketleri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CE9681-86C5-4DDC-AF4F-BF6E8285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15589"/>
            <a:ext cx="9291215" cy="4337891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b  =</a:t>
            </a:r>
            <a:r>
              <a:rPr lang="tr-TR" dirty="0" err="1"/>
              <a:t>bold</a:t>
            </a:r>
            <a:endParaRPr lang="tr-TR" dirty="0"/>
          </a:p>
          <a:p>
            <a:r>
              <a:rPr lang="tr-TR" dirty="0"/>
              <a:t>i  =</a:t>
            </a:r>
            <a:r>
              <a:rPr lang="tr-TR" dirty="0" err="1"/>
              <a:t>italic</a:t>
            </a:r>
            <a:endParaRPr lang="tr-TR" dirty="0"/>
          </a:p>
          <a:p>
            <a:r>
              <a:rPr lang="tr-TR" dirty="0" err="1"/>
              <a:t>big</a:t>
            </a:r>
            <a:r>
              <a:rPr lang="tr-TR" dirty="0"/>
              <a:t>  =büyük yazı</a:t>
            </a:r>
          </a:p>
          <a:p>
            <a:r>
              <a:rPr lang="tr-TR" dirty="0"/>
              <a:t>Small =küçük yazı</a:t>
            </a:r>
          </a:p>
          <a:p>
            <a:r>
              <a:rPr lang="tr-TR" dirty="0" err="1"/>
              <a:t>Strong</a:t>
            </a:r>
            <a:r>
              <a:rPr lang="tr-TR" dirty="0"/>
              <a:t> =güçlü kelimeler</a:t>
            </a:r>
          </a:p>
          <a:p>
            <a:r>
              <a:rPr lang="tr-TR" dirty="0"/>
              <a:t>em  =</a:t>
            </a:r>
            <a:r>
              <a:rPr lang="tr-TR" dirty="0" err="1"/>
              <a:t>emphasize</a:t>
            </a:r>
            <a:r>
              <a:rPr lang="tr-TR" dirty="0"/>
              <a:t> (vurgulama)</a:t>
            </a:r>
          </a:p>
          <a:p>
            <a:r>
              <a:rPr lang="tr-TR" dirty="0" err="1"/>
              <a:t>ins</a:t>
            </a:r>
            <a:r>
              <a:rPr lang="tr-TR" dirty="0"/>
              <a:t> =inşallah projenin altını çizmezler</a:t>
            </a:r>
          </a:p>
          <a:p>
            <a:r>
              <a:rPr lang="tr-TR" dirty="0"/>
              <a:t>Sup =</a:t>
            </a:r>
            <a:r>
              <a:rPr lang="tr-TR" dirty="0" err="1"/>
              <a:t>superman</a:t>
            </a:r>
            <a:r>
              <a:rPr lang="tr-TR" dirty="0"/>
              <a:t> Sürekli uçuyordu</a:t>
            </a:r>
          </a:p>
          <a:p>
            <a:r>
              <a:rPr lang="tr-TR" dirty="0" err="1"/>
              <a:t>sub</a:t>
            </a:r>
            <a:r>
              <a:rPr lang="tr-TR" dirty="0"/>
              <a:t> =alt kısmın </a:t>
            </a:r>
          </a:p>
          <a:p>
            <a:r>
              <a:rPr lang="tr-TR" dirty="0"/>
              <a:t>Mark =fosforlu kalem</a:t>
            </a:r>
          </a:p>
          <a:p>
            <a:r>
              <a:rPr lang="tr-TR" dirty="0"/>
              <a:t>Del =</a:t>
            </a:r>
            <a:r>
              <a:rPr lang="tr-TR" dirty="0" err="1"/>
              <a:t>delete</a:t>
            </a:r>
            <a:r>
              <a:rPr lang="tr-TR" dirty="0"/>
              <a:t> üstünü çizme </a:t>
            </a:r>
          </a:p>
          <a:p>
            <a:r>
              <a:rPr lang="tr-TR" dirty="0" err="1"/>
              <a:t>Code</a:t>
            </a:r>
            <a:r>
              <a:rPr lang="tr-TR" dirty="0"/>
              <a:t> =bilgisayarda kodlarımızı gösterirken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8BB2B8-01C4-4F5B-9859-BF5C4C81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82FCB0-8E23-40D8-AB41-296CC9FE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32537A-2447-45F3-BC07-8A7A3FCC0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75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231C4E-5F8A-42D4-8127-0BEE59C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Soru ve cevap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6E2A29-D7F3-4872-87FB-0DF996A1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B8F11C-3D4A-483D-A0B9-4C9B2896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791897-10F6-49F0-9085-F3683685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8488D1A-A797-4CCD-A61A-18F91205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0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A9F9AB-45D4-45A1-A46E-52F9CF61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Ödev-2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544B44-CD0A-42CF-B179-288B6C514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H1 ….h6</a:t>
            </a:r>
          </a:p>
          <a:p>
            <a:r>
              <a:rPr lang="tr-TR" dirty="0"/>
              <a:t>paragraflar</a:t>
            </a:r>
          </a:p>
          <a:p>
            <a:r>
              <a:rPr lang="tr-TR" dirty="0"/>
              <a:t>Lorem5 </a:t>
            </a:r>
            <a:r>
              <a:rPr lang="tr-TR" dirty="0" err="1"/>
              <a:t>bold</a:t>
            </a:r>
            <a:r>
              <a:rPr lang="tr-TR" dirty="0"/>
              <a:t>                                   Lorem5 sup</a:t>
            </a:r>
          </a:p>
          <a:p>
            <a:r>
              <a:rPr lang="tr-TR" dirty="0"/>
              <a:t>Lorem5 </a:t>
            </a:r>
            <a:r>
              <a:rPr lang="tr-TR" dirty="0" err="1"/>
              <a:t>italic</a:t>
            </a:r>
            <a:r>
              <a:rPr lang="tr-TR" dirty="0"/>
              <a:t>                                   Lorem5 </a:t>
            </a:r>
            <a:r>
              <a:rPr lang="tr-TR" dirty="0" err="1"/>
              <a:t>sub</a:t>
            </a:r>
            <a:endParaRPr lang="tr-TR" dirty="0"/>
          </a:p>
          <a:p>
            <a:r>
              <a:rPr lang="tr-TR" dirty="0"/>
              <a:t>Lorem5 </a:t>
            </a:r>
            <a:r>
              <a:rPr lang="tr-TR" dirty="0" err="1"/>
              <a:t>big</a:t>
            </a:r>
            <a:r>
              <a:rPr lang="tr-TR" dirty="0"/>
              <a:t>                                     Lorem5 mark</a:t>
            </a:r>
          </a:p>
          <a:p>
            <a:r>
              <a:rPr lang="tr-TR" dirty="0"/>
              <a:t>Lorem5 </a:t>
            </a:r>
            <a:r>
              <a:rPr lang="tr-TR" dirty="0" err="1"/>
              <a:t>small</a:t>
            </a:r>
            <a:r>
              <a:rPr lang="tr-TR" dirty="0"/>
              <a:t>                                 Lorem5 del</a:t>
            </a:r>
          </a:p>
          <a:p>
            <a:r>
              <a:rPr lang="tr-TR" dirty="0"/>
              <a:t>Lorem5 </a:t>
            </a:r>
            <a:r>
              <a:rPr lang="tr-TR" dirty="0" err="1"/>
              <a:t>Strong</a:t>
            </a:r>
            <a:r>
              <a:rPr lang="tr-TR" dirty="0"/>
              <a:t>                               Lorem5 em</a:t>
            </a:r>
          </a:p>
          <a:p>
            <a:r>
              <a:rPr lang="tr-TR" dirty="0"/>
              <a:t>Lorem5 </a:t>
            </a:r>
            <a:r>
              <a:rPr lang="tr-TR" dirty="0" err="1"/>
              <a:t>ins</a:t>
            </a:r>
            <a:r>
              <a:rPr lang="tr-TR" dirty="0"/>
              <a:t>                                      </a:t>
            </a:r>
            <a:r>
              <a:rPr lang="tr-TR" dirty="0" err="1"/>
              <a:t>code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br</a:t>
            </a:r>
            <a:r>
              <a:rPr lang="tr-TR" dirty="0"/>
              <a:t>/&gt;   &lt;</a:t>
            </a:r>
            <a:r>
              <a:rPr lang="tr-TR" dirty="0" err="1"/>
              <a:t>hr</a:t>
            </a:r>
            <a:r>
              <a:rPr lang="tr-TR" dirty="0"/>
              <a:t>/&gt;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901C21-A738-45B5-85B5-1303D74B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5CB6351-5D1D-4A3E-B31F-D9404A5E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FF5E6A-DA3F-44AB-BAB0-9CAE0B9E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58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B6B905-72D1-4294-B6F9-6F19766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Html5 ödev-2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C7804FDD-9D3F-4BED-89D2-372E0C156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5" y="1593669"/>
            <a:ext cx="11187001" cy="4459812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D22D3C-E687-4047-A419-2E254000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B83CB2-7222-41C8-B874-7012940D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551703A-4946-43AA-986E-DD5F3CC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97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28A16D-BDB2-4DFB-A0FF-F6812F21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LİSTELER (</a:t>
            </a:r>
            <a:r>
              <a:rPr lang="tr-TR" dirty="0" err="1"/>
              <a:t>ul</a:t>
            </a:r>
            <a:r>
              <a:rPr lang="tr-TR" dirty="0"/>
              <a:t>-</a:t>
            </a:r>
            <a:r>
              <a:rPr lang="tr-TR" dirty="0" err="1"/>
              <a:t>li</a:t>
            </a:r>
            <a:r>
              <a:rPr lang="tr-TR" dirty="0"/>
              <a:t>  ol-li)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C93287-AFDE-4BA2-A969-E4F1F17BD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ul:</a:t>
            </a:r>
            <a:r>
              <a:rPr lang="tr-TR" b="1" dirty="0" err="1"/>
              <a:t>Unordered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r>
              <a:rPr lang="tr-TR" b="1" dirty="0"/>
              <a:t> (Sırasız Düzensiz Listeler)</a:t>
            </a:r>
          </a:p>
          <a:p>
            <a:r>
              <a:rPr lang="tr-TR" b="1" dirty="0"/>
              <a:t>Ol=</a:t>
            </a:r>
            <a:r>
              <a:rPr lang="tr-TR" b="1" dirty="0" err="1"/>
              <a:t>Ordered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r>
              <a:rPr lang="tr-TR" b="1" dirty="0"/>
              <a:t> (Sıralı Düzenli Listeler </a:t>
            </a:r>
          </a:p>
          <a:p>
            <a:r>
              <a:rPr lang="tr-TR" b="1" dirty="0"/>
              <a:t>&lt;ol </a:t>
            </a:r>
            <a:r>
              <a:rPr lang="tr-TR" b="1"/>
              <a:t>start</a:t>
            </a:r>
            <a:r>
              <a:rPr lang="tr-TR" b="1" smtClean="0"/>
              <a:t>="2" </a:t>
            </a:r>
            <a:r>
              <a:rPr lang="tr-TR" b="1" err="1"/>
              <a:t>type</a:t>
            </a:r>
            <a:r>
              <a:rPr lang="tr-TR" b="1" smtClean="0"/>
              <a:t>="i </a:t>
            </a:r>
            <a:r>
              <a:rPr lang="tr-TR" b="1" dirty="0" err="1"/>
              <a:t>I</a:t>
            </a:r>
            <a:r>
              <a:rPr lang="tr-TR" b="1" dirty="0"/>
              <a:t> </a:t>
            </a:r>
            <a:r>
              <a:rPr lang="tr-TR" b="1"/>
              <a:t>a </a:t>
            </a:r>
            <a:r>
              <a:rPr lang="tr-TR" b="1" smtClean="0"/>
              <a:t>A"</a:t>
            </a:r>
            <a:endParaRPr lang="tr-TR" b="1" dirty="0"/>
          </a:p>
          <a:p>
            <a:r>
              <a:rPr lang="tr-TR" b="1" dirty="0"/>
              <a:t>İç içe sıralı ve sırası listeler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38A854-0424-4410-8262-01C62522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D5B1B3E-B0F5-498C-8C9D-C061E9A7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1DA955-F029-4045-B541-088E8421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68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81C329-7274-4EA3-A97F-D2DDA48C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3943"/>
            <a:ext cx="9291215" cy="833303"/>
          </a:xfrm>
        </p:spPr>
        <p:txBody>
          <a:bodyPr/>
          <a:lstStyle/>
          <a:p>
            <a:r>
              <a:rPr lang="tr-TR" dirty="0"/>
              <a:t>LİSTE ÖDEV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D043DF58-4FE3-4C18-82F7-BDED21050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79" y="1140823"/>
            <a:ext cx="9144000" cy="4912658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FF0642-4D5A-487F-A3BC-9005AD0F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41D7C4-70E8-447B-8C58-0BFC5E38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62D75-E7A7-4EAA-BB61-FE971442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32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Kurulumlar</a:t>
            </a:r>
          </a:p>
          <a:p>
            <a:r>
              <a:rPr lang="tr-TR" smtClean="0"/>
              <a:t>Html5 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576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6546E6-2B9B-4A93-9E5B-FCF7D012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Html5 </a:t>
            </a:r>
            <a:r>
              <a:rPr lang="tr-TR" dirty="0" err="1"/>
              <a:t>images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258C62-9078-4D41-B515-A373F8D9B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&lt;</a:t>
            </a:r>
            <a:r>
              <a:rPr lang="tr-TR" dirty="0" err="1"/>
              <a:t>img</a:t>
            </a:r>
            <a:r>
              <a:rPr lang="tr-TR" dirty="0"/>
              <a:t>&gt;</a:t>
            </a:r>
          </a:p>
          <a:p>
            <a:r>
              <a:rPr lang="tr-TR" dirty="0" err="1"/>
              <a:t>Attributeler</a:t>
            </a:r>
            <a:r>
              <a:rPr lang="tr-TR" dirty="0"/>
              <a:t>:</a:t>
            </a:r>
          </a:p>
          <a:p>
            <a:r>
              <a:rPr lang="tr-TR" dirty="0"/>
              <a:t>1-) </a:t>
            </a:r>
            <a:r>
              <a:rPr lang="tr-TR" err="1"/>
              <a:t>src</a:t>
            </a:r>
            <a:r>
              <a:rPr lang="tr-TR" smtClean="0"/>
              <a:t>=""</a:t>
            </a:r>
            <a:endParaRPr lang="tr-TR" dirty="0"/>
          </a:p>
          <a:p>
            <a:r>
              <a:rPr lang="tr-TR" dirty="0"/>
              <a:t>2-) </a:t>
            </a:r>
            <a:r>
              <a:rPr lang="tr-TR" err="1"/>
              <a:t>width</a:t>
            </a:r>
            <a:r>
              <a:rPr lang="tr-TR" smtClean="0"/>
              <a:t>="20"</a:t>
            </a:r>
            <a:endParaRPr lang="tr-TR" dirty="0"/>
          </a:p>
          <a:p>
            <a:r>
              <a:rPr lang="tr-TR" dirty="0"/>
              <a:t>3-)</a:t>
            </a:r>
            <a:r>
              <a:rPr lang="tr-TR" err="1"/>
              <a:t>height</a:t>
            </a:r>
            <a:r>
              <a:rPr lang="tr-TR" smtClean="0"/>
              <a:t>="20"</a:t>
            </a:r>
            <a:endParaRPr lang="tr-TR" dirty="0"/>
          </a:p>
          <a:p>
            <a:r>
              <a:rPr lang="tr-TR" dirty="0"/>
              <a:t>4-)</a:t>
            </a:r>
            <a:r>
              <a:rPr lang="tr-TR"/>
              <a:t>alt</a:t>
            </a:r>
            <a:r>
              <a:rPr lang="tr-TR" smtClean="0"/>
              <a:t>="resim yok"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6854BC-64E4-407C-964A-2789FB6F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2E96E6-82C3-4D0B-8099-FD3D12F7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7EAF9B-AFD7-4F62-B067-5E3EBF18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74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F8CCFC-7AEE-45B1-9C3A-53034D2D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Resim ödevi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035A4156-FEDC-4D92-BF54-392202E4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195" y="1767840"/>
            <a:ext cx="7245532" cy="3697923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AAE0C0F-BCBA-4AC4-AC92-288C3E93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4A230B-83EA-46C6-851A-D6B6ABAC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BAA684-9038-44BE-9628-81838AB5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13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LİNK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568957"/>
            <a:ext cx="9291215" cy="4344164"/>
          </a:xfrm>
        </p:spPr>
        <p:txBody>
          <a:bodyPr/>
          <a:lstStyle/>
          <a:p>
            <a:r>
              <a:rPr lang="tr-TR" dirty="0"/>
              <a:t>&lt;a&gt;</a:t>
            </a:r>
          </a:p>
          <a:p>
            <a:r>
              <a:rPr lang="tr-TR" dirty="0" err="1"/>
              <a:t>Attributeler</a:t>
            </a:r>
            <a:r>
              <a:rPr lang="tr-TR" dirty="0"/>
              <a:t>:</a:t>
            </a:r>
          </a:p>
          <a:p>
            <a:r>
              <a:rPr lang="tr-TR" err="1"/>
              <a:t>href</a:t>
            </a:r>
            <a:r>
              <a:rPr lang="tr-TR" smtClean="0"/>
              <a:t>=""  </a:t>
            </a:r>
            <a:r>
              <a:rPr lang="tr-TR" dirty="0"/>
              <a:t>http://</a:t>
            </a:r>
          </a:p>
          <a:p>
            <a:r>
              <a:rPr lang="tr-TR" err="1"/>
              <a:t>target</a:t>
            </a:r>
            <a:r>
              <a:rPr lang="tr-TR" smtClean="0"/>
              <a:t>="_"</a:t>
            </a:r>
            <a:endParaRPr lang="tr-TR" dirty="0"/>
          </a:p>
          <a:p>
            <a:r>
              <a:rPr lang="tr-TR" dirty="0"/>
              <a:t>RESME TIKLANDIĞINDA LİNK VERSİN</a:t>
            </a:r>
          </a:p>
          <a:p>
            <a:r>
              <a:rPr lang="tr-TR" dirty="0"/>
              <a:t>&lt;a </a:t>
            </a:r>
            <a:r>
              <a:rPr lang="tr-TR" err="1"/>
              <a:t>href</a:t>
            </a:r>
            <a:r>
              <a:rPr lang="tr-TR" smtClean="0"/>
              <a:t>="" </a:t>
            </a:r>
            <a:r>
              <a:rPr lang="tr-TR" err="1"/>
              <a:t>target</a:t>
            </a:r>
            <a:r>
              <a:rPr lang="tr-TR" smtClean="0"/>
              <a:t>="_"&gt;</a:t>
            </a:r>
            <a:endParaRPr lang="tr-TR" dirty="0"/>
          </a:p>
          <a:p>
            <a:r>
              <a:rPr lang="tr-TR" dirty="0"/>
              <a:t> &lt;</a:t>
            </a:r>
            <a:r>
              <a:rPr lang="tr-TR" dirty="0" err="1"/>
              <a:t>img</a:t>
            </a:r>
            <a:r>
              <a:rPr lang="tr-TR" dirty="0"/>
              <a:t> </a:t>
            </a:r>
            <a:r>
              <a:rPr lang="tr-TR" err="1"/>
              <a:t>src</a:t>
            </a:r>
            <a:r>
              <a:rPr lang="tr-TR" smtClean="0"/>
              <a:t>=""</a:t>
            </a:r>
            <a:endParaRPr lang="tr-TR" dirty="0"/>
          </a:p>
          <a:p>
            <a:r>
              <a:rPr lang="tr-TR" dirty="0"/>
              <a:t>Başa dön uygulaması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44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684647"/>
          </a:xfrm>
        </p:spPr>
        <p:txBody>
          <a:bodyPr/>
          <a:lstStyle/>
          <a:p>
            <a:r>
              <a:rPr lang="tr-TR" dirty="0"/>
              <a:t>TABLE-1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302551"/>
            <a:ext cx="9291215" cy="4750929"/>
          </a:xfrm>
        </p:spPr>
        <p:txBody>
          <a:bodyPr/>
          <a:lstStyle/>
          <a:p>
            <a:r>
              <a:rPr lang="tr-TR" dirty="0"/>
              <a:t>&lt;</a:t>
            </a:r>
            <a:r>
              <a:rPr lang="tr-TR" dirty="0" err="1"/>
              <a:t>table</a:t>
            </a:r>
            <a:r>
              <a:rPr lang="tr-TR" dirty="0"/>
              <a:t>&gt;   </a:t>
            </a:r>
            <a:r>
              <a:rPr lang="tr-TR" dirty="0" err="1"/>
              <a:t>table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>
                <a:solidFill>
                  <a:srgbClr val="FFFF00"/>
                </a:solidFill>
              </a:rPr>
              <a:t>tr</a:t>
            </a:r>
            <a:r>
              <a:rPr lang="tr-TR" dirty="0"/>
              <a:t>&gt;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row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>
                <a:solidFill>
                  <a:srgbClr val="FFFF00"/>
                </a:solidFill>
              </a:rPr>
              <a:t>td</a:t>
            </a:r>
            <a:r>
              <a:rPr lang="tr-TR" dirty="0"/>
              <a:t>&gt; </a:t>
            </a:r>
            <a:r>
              <a:rPr lang="tr-TR" dirty="0" err="1"/>
              <a:t>table</a:t>
            </a:r>
            <a:r>
              <a:rPr lang="tr-TR" dirty="0"/>
              <a:t> data</a:t>
            </a:r>
          </a:p>
          <a:p>
            <a:r>
              <a:rPr lang="tr-TR" dirty="0"/>
              <a:t>&lt;</a:t>
            </a:r>
            <a:r>
              <a:rPr lang="tr-TR" dirty="0" err="1">
                <a:solidFill>
                  <a:srgbClr val="FFFF00"/>
                </a:solidFill>
              </a:rPr>
              <a:t>th</a:t>
            </a:r>
            <a:r>
              <a:rPr lang="tr-TR" dirty="0"/>
              <a:t>&gt; </a:t>
            </a:r>
            <a:r>
              <a:rPr lang="tr-TR" err="1"/>
              <a:t>table</a:t>
            </a:r>
            <a:r>
              <a:rPr lang="tr-TR"/>
              <a:t> </a:t>
            </a:r>
            <a:r>
              <a:rPr lang="tr-TR" smtClean="0"/>
              <a:t>heading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>
                <a:solidFill>
                  <a:srgbClr val="FFFF00"/>
                </a:solidFill>
              </a:rPr>
              <a:t>caption</a:t>
            </a:r>
            <a:r>
              <a:rPr lang="tr-TR" dirty="0"/>
              <a:t>&gt; =Başlık</a:t>
            </a:r>
          </a:p>
          <a:p>
            <a:r>
              <a:rPr lang="tr-TR" err="1">
                <a:solidFill>
                  <a:srgbClr val="FFFF00"/>
                </a:solidFill>
              </a:rPr>
              <a:t>Colspan</a:t>
            </a:r>
            <a:r>
              <a:rPr lang="tr-TR" smtClean="0"/>
              <a:t>="2" </a:t>
            </a:r>
            <a:r>
              <a:rPr lang="tr-TR" dirty="0"/>
              <a:t>2 </a:t>
            </a:r>
            <a:r>
              <a:rPr lang="tr-TR" dirty="0" err="1"/>
              <a:t>sutunu</a:t>
            </a:r>
            <a:r>
              <a:rPr lang="tr-TR" dirty="0"/>
              <a:t> birleştirir sonuçta (satır oluşur)</a:t>
            </a:r>
          </a:p>
          <a:p>
            <a:r>
              <a:rPr lang="tr-TR" err="1">
                <a:solidFill>
                  <a:srgbClr val="FFFF00"/>
                </a:solidFill>
              </a:rPr>
              <a:t>Rowspan</a:t>
            </a:r>
            <a:r>
              <a:rPr lang="tr-TR" smtClean="0"/>
              <a:t>="3" </a:t>
            </a:r>
            <a:r>
              <a:rPr lang="tr-TR" dirty="0"/>
              <a:t>3 satırı birleştirir sonuçta (</a:t>
            </a:r>
            <a:r>
              <a:rPr lang="tr-TR" dirty="0" err="1"/>
              <a:t>sutun</a:t>
            </a:r>
            <a:r>
              <a:rPr lang="tr-TR" dirty="0"/>
              <a:t> oluşur)</a:t>
            </a:r>
          </a:p>
          <a:p>
            <a:r>
              <a:rPr lang="tr-TR" dirty="0"/>
              <a:t>&lt;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err="1"/>
              <a:t>border</a:t>
            </a:r>
            <a:r>
              <a:rPr lang="tr-TR" smtClean="0"/>
              <a:t>="1" </a:t>
            </a:r>
            <a:r>
              <a:rPr lang="tr-TR" err="1"/>
              <a:t>width</a:t>
            </a:r>
            <a:r>
              <a:rPr lang="tr-TR" smtClean="0"/>
              <a:t>="100%" /&gt;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091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498032"/>
          </a:xfrm>
        </p:spPr>
        <p:txBody>
          <a:bodyPr>
            <a:normAutofit fontScale="90000"/>
          </a:bodyPr>
          <a:lstStyle/>
          <a:p>
            <a:r>
              <a:rPr lang="tr-TR" dirty="0"/>
              <a:t>TABLE-2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09" y="1302552"/>
            <a:ext cx="11216640" cy="4750928"/>
          </a:xfrm>
        </p:spPr>
        <p:txBody>
          <a:bodyPr/>
          <a:lstStyle/>
          <a:p>
            <a:r>
              <a:rPr lang="tr-TR" dirty="0"/>
              <a:t>&lt;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err="1"/>
              <a:t>border</a:t>
            </a:r>
            <a:r>
              <a:rPr lang="tr-TR" smtClean="0"/>
              <a:t>="1" </a:t>
            </a:r>
            <a:r>
              <a:rPr lang="tr-TR" err="1"/>
              <a:t>width</a:t>
            </a:r>
            <a:r>
              <a:rPr lang="tr-TR" smtClean="0"/>
              <a:t>="100%"&gt;                                             </a:t>
            </a:r>
            <a:endParaRPr lang="tr-TR" dirty="0"/>
          </a:p>
          <a:p>
            <a:r>
              <a:rPr lang="tr-TR" dirty="0"/>
              <a:t>&lt;tr&gt; </a:t>
            </a:r>
          </a:p>
          <a:p>
            <a:r>
              <a:rPr lang="tr-TR" dirty="0"/>
              <a:t>  &lt;</a:t>
            </a:r>
            <a:r>
              <a:rPr lang="tr-TR" dirty="0" err="1"/>
              <a:t>td</a:t>
            </a:r>
            <a:r>
              <a:rPr lang="tr-TR" dirty="0"/>
              <a:t>&gt; &lt;/</a:t>
            </a:r>
            <a:r>
              <a:rPr lang="tr-TR" dirty="0" err="1"/>
              <a:t>td</a:t>
            </a:r>
            <a:r>
              <a:rPr lang="tr-TR" dirty="0"/>
              <a:t>&gt;</a:t>
            </a:r>
          </a:p>
          <a:p>
            <a:r>
              <a:rPr lang="tr-TR" dirty="0"/>
              <a:t>&lt;/tr&gt;</a:t>
            </a:r>
          </a:p>
          <a:p>
            <a:r>
              <a:rPr lang="tr-TR" dirty="0"/>
              <a:t>&lt;/</a:t>
            </a:r>
            <a:r>
              <a:rPr lang="tr-TR" dirty="0" err="1"/>
              <a:t>table</a:t>
            </a:r>
            <a:r>
              <a:rPr lang="tr-TR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50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07F32D-9732-45CC-867F-B4858586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405972"/>
          </a:xfrm>
        </p:spPr>
        <p:txBody>
          <a:bodyPr>
            <a:normAutofit fontScale="90000"/>
          </a:bodyPr>
          <a:lstStyle/>
          <a:p>
            <a:r>
              <a:rPr lang="tr-TR" dirty="0"/>
              <a:t>TABLE-3 (Html5)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FD817C-7319-48AD-A024-7F955906E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7" y="1375442"/>
            <a:ext cx="10168028" cy="4090904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&lt;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err="1"/>
              <a:t>border</a:t>
            </a:r>
            <a:r>
              <a:rPr lang="tr-TR" smtClean="0"/>
              <a:t>="2" </a:t>
            </a:r>
            <a:r>
              <a:rPr lang="tr-TR" err="1"/>
              <a:t>width</a:t>
            </a:r>
            <a:r>
              <a:rPr lang="tr-TR" smtClean="0"/>
              <a:t>="100%"&gt;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thead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caption</a:t>
            </a:r>
            <a:r>
              <a:rPr lang="tr-TR" dirty="0"/>
              <a:t>&gt; başlıklar&lt;/</a:t>
            </a:r>
            <a:r>
              <a:rPr lang="tr-TR" dirty="0" err="1"/>
              <a:t>caption</a:t>
            </a:r>
            <a:r>
              <a:rPr lang="tr-TR" dirty="0"/>
              <a:t>&gt;</a:t>
            </a:r>
          </a:p>
          <a:p>
            <a:r>
              <a:rPr lang="tr-TR" dirty="0"/>
              <a:t>&lt;tr&gt; &lt;</a:t>
            </a:r>
            <a:r>
              <a:rPr lang="tr-TR" dirty="0" err="1"/>
              <a:t>th</a:t>
            </a:r>
            <a:r>
              <a:rPr lang="tr-TR" dirty="0"/>
              <a:t>&gt;başlık-1 &lt;/</a:t>
            </a:r>
            <a:r>
              <a:rPr lang="tr-TR" dirty="0" err="1"/>
              <a:t>th</a:t>
            </a:r>
            <a:r>
              <a:rPr lang="tr-TR" dirty="0"/>
              <a:t>&gt;&lt;/tr&gt;</a:t>
            </a:r>
          </a:p>
          <a:p>
            <a:r>
              <a:rPr lang="tr-TR" dirty="0"/>
              <a:t>&lt;/</a:t>
            </a:r>
            <a:r>
              <a:rPr lang="tr-TR" dirty="0" err="1"/>
              <a:t>thead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tbody</a:t>
            </a:r>
            <a:r>
              <a:rPr lang="tr-TR" dirty="0"/>
              <a:t>&gt; </a:t>
            </a:r>
          </a:p>
          <a:p>
            <a:r>
              <a:rPr lang="tr-TR" dirty="0"/>
              <a:t>&lt;tr&gt; &lt;</a:t>
            </a:r>
            <a:r>
              <a:rPr lang="tr-TR" dirty="0" err="1"/>
              <a:t>td</a:t>
            </a:r>
            <a:r>
              <a:rPr lang="tr-TR" dirty="0"/>
              <a:t> </a:t>
            </a:r>
            <a:r>
              <a:rPr lang="tr-TR" err="1"/>
              <a:t>colspan</a:t>
            </a:r>
            <a:r>
              <a:rPr lang="tr-TR" smtClean="0"/>
              <a:t>="2"&gt; </a:t>
            </a:r>
            <a:r>
              <a:rPr lang="tr-TR" dirty="0"/>
              <a:t>&lt;/</a:t>
            </a:r>
            <a:r>
              <a:rPr lang="tr-TR" dirty="0" err="1"/>
              <a:t>td</a:t>
            </a:r>
            <a:r>
              <a:rPr lang="tr-TR" dirty="0"/>
              <a:t>&gt;  &lt;/tr&gt;</a:t>
            </a:r>
          </a:p>
          <a:p>
            <a:r>
              <a:rPr lang="tr-TR" dirty="0"/>
              <a:t>&lt;tr&gt; &lt;</a:t>
            </a:r>
            <a:r>
              <a:rPr lang="tr-TR" dirty="0" err="1"/>
              <a:t>td</a:t>
            </a:r>
            <a:r>
              <a:rPr lang="tr-TR" dirty="0"/>
              <a:t> </a:t>
            </a:r>
            <a:r>
              <a:rPr lang="tr-TR" err="1"/>
              <a:t>rowspan</a:t>
            </a:r>
            <a:r>
              <a:rPr lang="tr-TR" smtClean="0"/>
              <a:t>="2"&gt; </a:t>
            </a:r>
            <a:r>
              <a:rPr lang="tr-TR" dirty="0"/>
              <a:t>&lt;/</a:t>
            </a:r>
            <a:r>
              <a:rPr lang="tr-TR" dirty="0" err="1"/>
              <a:t>td</a:t>
            </a:r>
            <a:r>
              <a:rPr lang="tr-TR" dirty="0"/>
              <a:t>&gt;  &lt;/tr&gt;</a:t>
            </a:r>
          </a:p>
          <a:p>
            <a:r>
              <a:rPr lang="tr-TR" dirty="0"/>
              <a:t>&lt;/</a:t>
            </a:r>
            <a:r>
              <a:rPr lang="tr-TR" err="1"/>
              <a:t>tbody</a:t>
            </a:r>
            <a:r>
              <a:rPr lang="tr-TR" smtClean="0"/>
              <a:t>&gt;</a:t>
            </a:r>
          </a:p>
          <a:p>
            <a:r>
              <a:rPr lang="tr-TR" smtClean="0"/>
              <a:t>&lt;tfooter&gt;</a:t>
            </a:r>
          </a:p>
          <a:p>
            <a:r>
              <a:rPr lang="tr-TR" smtClean="0"/>
              <a:t>&lt;/tfooter&gt;</a:t>
            </a:r>
          </a:p>
          <a:p>
            <a:r>
              <a:rPr lang="tr-TR" smtClean="0"/>
              <a:t>&lt;/table&gt;</a:t>
            </a:r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A746F0-2ECB-4445-B6AC-5E98C7AB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956570-5E8D-4928-819C-4BF0F22C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A5CB68-1D5D-48BB-BC29-DA52F7EB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51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ÖDEV-5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698172"/>
            <a:ext cx="9291215" cy="3768174"/>
          </a:xfrm>
        </p:spPr>
        <p:txBody>
          <a:bodyPr/>
          <a:lstStyle/>
          <a:p>
            <a:r>
              <a:rPr lang="tr-TR" dirty="0"/>
              <a:t>                                     </a:t>
            </a:r>
            <a:r>
              <a:rPr lang="tr-TR" dirty="0" err="1"/>
              <a:t>Table</a:t>
            </a:r>
            <a:r>
              <a:rPr lang="tr-TR" dirty="0"/>
              <a:t> ve Link Örneği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46</a:t>
            </a:fld>
            <a:endParaRPr lang="tr-TR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CE6AF61-19CA-4B3B-83EB-89636816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6204"/>
            <a:ext cx="12192000" cy="389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8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Div-span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Div</a:t>
            </a:r>
            <a:r>
              <a:rPr lang="tr-TR" dirty="0"/>
              <a:t>=</a:t>
            </a:r>
            <a:r>
              <a:rPr lang="tr-TR" dirty="0" err="1"/>
              <a:t>block</a:t>
            </a:r>
            <a:r>
              <a:rPr lang="tr-TR" dirty="0"/>
              <a:t>    (bölümleme yapmak)</a:t>
            </a:r>
          </a:p>
          <a:p>
            <a:r>
              <a:rPr lang="tr-TR" dirty="0" err="1"/>
              <a:t>Span</a:t>
            </a:r>
            <a:r>
              <a:rPr lang="tr-TR" dirty="0"/>
              <a:t>=inline (Tek satırda çalışmak)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42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06" y="582924"/>
            <a:ext cx="9291215" cy="432098"/>
          </a:xfrm>
        </p:spPr>
        <p:txBody>
          <a:bodyPr>
            <a:normAutofit fontScale="90000"/>
          </a:bodyPr>
          <a:lstStyle/>
          <a:p>
            <a:r>
              <a:rPr lang="tr-TR" dirty="0"/>
              <a:t>HTML5 GELEN SEMANTİCS ELEMENTS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96BCB62-0436-4EF3-9977-ED8DDB64C0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3669" y="1294851"/>
            <a:ext cx="8110432" cy="511163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The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semantic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elements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 HTML5 :</a:t>
            </a:r>
            <a:endParaRPr kumimoji="0" lang="tr-TR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=başlangıç değer olduğunu yani en tepedeki yapı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=en alttaki yapıdır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nav</a:t>
            </a: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=menülerde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tr-TR" altLang="tr-T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kumimoji="0" lang="tr-TR" altLang="tr-T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=bölüm &lt;div&gt;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tr-TR" altLang="tr-T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makaleler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main&gt;= </a:t>
            </a: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ana </a:t>
            </a:r>
            <a:r>
              <a:rPr lang="tr-TR" alt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</a:t>
            </a: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 içerik</a:t>
            </a:r>
            <a:endParaRPr kumimoji="0" lang="tr-TR" altLang="tr-T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&lt;aside&gt; Sol-Sağ menü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oluşturuken</a:t>
            </a:r>
            <a:endParaRPr kumimoji="0" lang="tr-TR" altLang="tr-T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tr-TR" altLang="tr-T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altLang="tr-TR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&lt;time&gt;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&lt;mark&gt;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&lt;h1&gt; &lt;h2&gt; &lt;h3&gt;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</a:t>
            </a: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&lt;p&gt;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ul</a:t>
            </a: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blockquote</a:t>
            </a: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&lt;/</a:t>
            </a:r>
            <a:r>
              <a:rPr lang="tr-TR" alt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blockquote</a:t>
            </a: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tr-TR" altLang="tr-T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hr</a:t>
            </a: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altLang="tr-TR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&lt;div&gt;</a:t>
            </a:r>
            <a:endParaRPr lang="tr-TR" altLang="tr-TR" sz="1800" dirty="0">
              <a:solidFill>
                <a:srgbClr val="333333"/>
              </a:solidFill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tr-TR" alt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tr-TR" alt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tr-TR" alt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tr-TR" altLang="tr-T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52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F41282D9-370C-4F4C-BD54-24024A82B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7" y="798973"/>
            <a:ext cx="7694288" cy="5044478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82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Resmi Sitesi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https://code.visualstudio.com/docs/?dv=win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1877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Non-semantics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&lt;div </a:t>
            </a:r>
            <a:r>
              <a:rPr lang="en-US"/>
              <a:t>id</a:t>
            </a:r>
            <a:r>
              <a:rPr lang="en-US" smtClean="0"/>
              <a:t>="header"&gt;&lt;/</a:t>
            </a:r>
            <a:r>
              <a:rPr lang="en-US" dirty="0"/>
              <a:t>div&gt;</a:t>
            </a:r>
            <a:r>
              <a:rPr lang="tr-TR" dirty="0"/>
              <a:t>    </a:t>
            </a:r>
          </a:p>
          <a:p>
            <a:r>
              <a:rPr lang="en-US" dirty="0"/>
              <a:t>&lt;div </a:t>
            </a:r>
            <a:r>
              <a:rPr lang="en-US"/>
              <a:t>class</a:t>
            </a:r>
            <a:r>
              <a:rPr lang="en-US" smtClean="0"/>
              <a:t>="section"&gt;</a:t>
            </a:r>
            <a:r>
              <a:rPr lang="tr-TR" smtClean="0"/>
              <a:t>              </a:t>
            </a:r>
            <a:endParaRPr lang="en-US" dirty="0"/>
          </a:p>
          <a:p>
            <a:r>
              <a:rPr lang="en-US" dirty="0"/>
              <a:t>	&lt;div </a:t>
            </a:r>
            <a:r>
              <a:rPr lang="en-US"/>
              <a:t>class</a:t>
            </a:r>
            <a:r>
              <a:rPr lang="en-US" smtClean="0"/>
              <a:t>="article"&gt;</a:t>
            </a:r>
            <a:endParaRPr lang="en-US" dirty="0"/>
          </a:p>
          <a:p>
            <a:r>
              <a:rPr lang="en-US" dirty="0"/>
              <a:t>		&lt;div </a:t>
            </a:r>
            <a:r>
              <a:rPr lang="en-US"/>
              <a:t>class</a:t>
            </a:r>
            <a:r>
              <a:rPr lang="en-US" smtClean="0"/>
              <a:t>="figure"&gt;</a:t>
            </a:r>
            <a:endParaRPr lang="en-US" dirty="0"/>
          </a:p>
          <a:p>
            <a:r>
              <a:rPr lang="en-US" dirty="0"/>
              <a:t>			&lt;</a:t>
            </a:r>
            <a:r>
              <a:rPr lang="en-US" dirty="0" err="1"/>
              <a:t>img</a:t>
            </a:r>
            <a:r>
              <a:rPr lang="en-US" dirty="0"/>
              <a:t>&gt;</a:t>
            </a:r>
          </a:p>
          <a:p>
            <a:r>
              <a:rPr lang="en-US" dirty="0"/>
              <a:t>			&lt;div </a:t>
            </a:r>
            <a:r>
              <a:rPr lang="en-US"/>
              <a:t>class</a:t>
            </a:r>
            <a:r>
              <a:rPr lang="en-US" smtClean="0"/>
              <a:t>="figcaption"&gt;&lt;/</a:t>
            </a:r>
            <a:r>
              <a:rPr lang="en-US" dirty="0"/>
              <a:t>div&gt;</a:t>
            </a:r>
          </a:p>
          <a:p>
            <a:r>
              <a:rPr lang="en-US" dirty="0"/>
              <a:t>		&lt;/div&gt;</a:t>
            </a:r>
          </a:p>
          <a:p>
            <a:r>
              <a:rPr lang="en-US" dirty="0"/>
              <a:t>	&lt;/div&gt;</a:t>
            </a:r>
          </a:p>
          <a:p>
            <a:r>
              <a:rPr lang="en-US" dirty="0"/>
              <a:t>&lt;/div&gt;</a:t>
            </a:r>
          </a:p>
          <a:p>
            <a:r>
              <a:rPr lang="en-US" dirty="0"/>
              <a:t>&lt;div </a:t>
            </a:r>
            <a:r>
              <a:rPr lang="en-US"/>
              <a:t>id</a:t>
            </a:r>
            <a:r>
              <a:rPr lang="en-US" smtClean="0"/>
              <a:t>="footer"&gt;&lt;/</a:t>
            </a:r>
            <a:r>
              <a:rPr lang="en-US" dirty="0"/>
              <a:t>div&gt;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5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Semantics</a:t>
            </a:r>
            <a:r>
              <a:rPr lang="tr-TR" dirty="0"/>
              <a:t> </a:t>
            </a:r>
            <a:r>
              <a:rPr lang="tr-TR" dirty="0" err="1"/>
              <a:t>elements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&lt;</a:t>
            </a:r>
            <a:r>
              <a:rPr lang="tr-TR" dirty="0" err="1"/>
              <a:t>header</a:t>
            </a:r>
            <a:r>
              <a:rPr lang="tr-TR" dirty="0"/>
              <a:t>&gt;&lt;/</a:t>
            </a:r>
            <a:r>
              <a:rPr lang="tr-TR" dirty="0" err="1"/>
              <a:t>header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section</a:t>
            </a:r>
            <a:r>
              <a:rPr lang="tr-TR" dirty="0"/>
              <a:t>&gt;</a:t>
            </a:r>
          </a:p>
          <a:p>
            <a:r>
              <a:rPr lang="tr-TR" dirty="0"/>
              <a:t>	&lt;</a:t>
            </a:r>
            <a:r>
              <a:rPr lang="tr-TR" dirty="0" err="1"/>
              <a:t>article</a:t>
            </a:r>
            <a:r>
              <a:rPr lang="tr-TR" dirty="0"/>
              <a:t>&gt;</a:t>
            </a:r>
          </a:p>
          <a:p>
            <a:r>
              <a:rPr lang="tr-TR" dirty="0"/>
              <a:t>		&lt;</a:t>
            </a:r>
            <a:r>
              <a:rPr lang="tr-TR" dirty="0" err="1"/>
              <a:t>figure</a:t>
            </a:r>
            <a:r>
              <a:rPr lang="tr-TR" dirty="0"/>
              <a:t>&gt;</a:t>
            </a:r>
          </a:p>
          <a:p>
            <a:r>
              <a:rPr lang="tr-TR" dirty="0"/>
              <a:t>			&lt;</a:t>
            </a:r>
            <a:r>
              <a:rPr lang="tr-TR" dirty="0" err="1"/>
              <a:t>img</a:t>
            </a:r>
            <a:r>
              <a:rPr lang="tr-TR" dirty="0"/>
              <a:t>&gt;</a:t>
            </a:r>
          </a:p>
          <a:p>
            <a:r>
              <a:rPr lang="tr-TR" dirty="0"/>
              <a:t>			&lt;</a:t>
            </a:r>
            <a:r>
              <a:rPr lang="tr-TR" dirty="0" err="1"/>
              <a:t>figcaption</a:t>
            </a:r>
            <a:r>
              <a:rPr lang="tr-TR" dirty="0"/>
              <a:t>&gt;&lt;/</a:t>
            </a:r>
            <a:r>
              <a:rPr lang="tr-TR" dirty="0" err="1"/>
              <a:t>figcaption</a:t>
            </a:r>
            <a:r>
              <a:rPr lang="tr-TR" dirty="0"/>
              <a:t>&gt;</a:t>
            </a:r>
          </a:p>
          <a:p>
            <a:r>
              <a:rPr lang="tr-TR" dirty="0"/>
              <a:t>		&lt;/</a:t>
            </a:r>
            <a:r>
              <a:rPr lang="tr-TR" dirty="0" err="1"/>
              <a:t>figure</a:t>
            </a:r>
            <a:r>
              <a:rPr lang="tr-TR" dirty="0"/>
              <a:t>&gt;</a:t>
            </a:r>
          </a:p>
          <a:p>
            <a:r>
              <a:rPr lang="tr-TR" dirty="0"/>
              <a:t>	&lt;/</a:t>
            </a:r>
            <a:r>
              <a:rPr lang="tr-TR" dirty="0" err="1"/>
              <a:t>article</a:t>
            </a:r>
            <a:r>
              <a:rPr lang="tr-TR" dirty="0"/>
              <a:t>&gt;</a:t>
            </a:r>
          </a:p>
          <a:p>
            <a:r>
              <a:rPr lang="tr-TR" dirty="0"/>
              <a:t>&lt;/</a:t>
            </a:r>
            <a:r>
              <a:rPr lang="tr-TR" dirty="0" err="1"/>
              <a:t>section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footer</a:t>
            </a:r>
            <a:r>
              <a:rPr lang="tr-TR" dirty="0"/>
              <a:t>&gt;&lt;/</a:t>
            </a:r>
            <a:r>
              <a:rPr lang="tr-TR" dirty="0" err="1"/>
              <a:t>footer</a:t>
            </a:r>
            <a:r>
              <a:rPr lang="tr-TR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47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67" y="932931"/>
            <a:ext cx="5777778" cy="4393651"/>
          </a:xfrm>
        </p:spPr>
      </p:pic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1796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41" y="740886"/>
            <a:ext cx="4716780" cy="5082540"/>
          </a:xfrm>
        </p:spPr>
      </p:pic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0173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19" y="647700"/>
            <a:ext cx="6996425" cy="5268913"/>
          </a:xfrm>
        </p:spPr>
      </p:pic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856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309202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Semantics</a:t>
            </a:r>
            <a:r>
              <a:rPr lang="tr-TR" dirty="0"/>
              <a:t> </a:t>
            </a:r>
            <a:r>
              <a:rPr lang="tr-TR" dirty="0" err="1"/>
              <a:t>elementlser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86076E63-F3D5-41E8-B0DA-2DE87F625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12" y="1278671"/>
            <a:ext cx="9384568" cy="4474475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392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HTML5 Gelen özellikler-1 (video-1)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291215" cy="4037749"/>
          </a:xfrm>
        </p:spPr>
        <p:txBody>
          <a:bodyPr>
            <a:normAutofit/>
          </a:bodyPr>
          <a:lstStyle/>
          <a:p>
            <a:r>
              <a:rPr lang="tr-TR" sz="1200" dirty="0"/>
              <a:t>&lt;video </a:t>
            </a:r>
            <a:r>
              <a:rPr lang="tr-TR" sz="1200" err="1"/>
              <a:t>width</a:t>
            </a:r>
            <a:r>
              <a:rPr lang="tr-TR" sz="1200" smtClean="0"/>
              <a:t>="300" </a:t>
            </a:r>
            <a:r>
              <a:rPr lang="tr-TR" sz="1200" err="1"/>
              <a:t>height</a:t>
            </a:r>
            <a:r>
              <a:rPr lang="tr-TR" sz="1200" smtClean="0"/>
              <a:t>="300" </a:t>
            </a:r>
            <a:r>
              <a:rPr lang="tr-TR" sz="1200" dirty="0" err="1"/>
              <a:t>controls</a:t>
            </a:r>
            <a:r>
              <a:rPr lang="tr-TR" sz="1200" dirty="0"/>
              <a:t>&gt;</a:t>
            </a:r>
          </a:p>
          <a:p>
            <a:r>
              <a:rPr lang="tr-TR" sz="1200" dirty="0"/>
              <a:t>&lt;</a:t>
            </a:r>
            <a:r>
              <a:rPr lang="tr-TR" sz="1200" dirty="0" err="1"/>
              <a:t>source</a:t>
            </a:r>
            <a:r>
              <a:rPr lang="tr-TR" sz="1200" dirty="0"/>
              <a:t> </a:t>
            </a:r>
            <a:r>
              <a:rPr lang="tr-TR" sz="1200" err="1"/>
              <a:t>src</a:t>
            </a:r>
            <a:r>
              <a:rPr lang="tr-TR" sz="1200" smtClean="0"/>
              <a:t>="movie.mp4" </a:t>
            </a:r>
            <a:r>
              <a:rPr lang="tr-TR" sz="1200" err="1"/>
              <a:t>type</a:t>
            </a:r>
            <a:r>
              <a:rPr lang="tr-TR" sz="1200" smtClean="0"/>
              <a:t>="video/mp4"&gt;</a:t>
            </a:r>
            <a:endParaRPr lang="tr-TR" sz="1200" dirty="0"/>
          </a:p>
          <a:p>
            <a:r>
              <a:rPr lang="tr-TR" sz="1200" dirty="0"/>
              <a:t>&lt;</a:t>
            </a:r>
            <a:r>
              <a:rPr lang="tr-TR" sz="1200" dirty="0" err="1"/>
              <a:t>source</a:t>
            </a:r>
            <a:r>
              <a:rPr lang="tr-TR" sz="1200" dirty="0"/>
              <a:t> </a:t>
            </a:r>
            <a:r>
              <a:rPr lang="tr-TR" sz="1200" err="1"/>
              <a:t>src</a:t>
            </a:r>
            <a:r>
              <a:rPr lang="tr-TR" sz="1200" smtClean="0"/>
              <a:t>="movie.ogg" </a:t>
            </a:r>
            <a:r>
              <a:rPr lang="tr-TR" sz="1200" err="1"/>
              <a:t>type</a:t>
            </a:r>
            <a:r>
              <a:rPr lang="tr-TR" sz="1200" smtClean="0"/>
              <a:t>="video/ogg"&gt;</a:t>
            </a:r>
            <a:endParaRPr lang="tr-TR" sz="1200" dirty="0"/>
          </a:p>
          <a:p>
            <a:r>
              <a:rPr lang="tr-TR" sz="1200" dirty="0"/>
              <a:t>&lt;/video&gt;</a:t>
            </a:r>
          </a:p>
          <a:p>
            <a:endParaRPr lang="tr-TR" sz="1200" dirty="0"/>
          </a:p>
          <a:p>
            <a:r>
              <a:rPr lang="tr-TR" sz="1200" dirty="0"/>
              <a:t>&lt;video </a:t>
            </a:r>
            <a:r>
              <a:rPr lang="tr-TR" sz="1200" err="1"/>
              <a:t>width</a:t>
            </a:r>
            <a:r>
              <a:rPr lang="tr-TR" sz="1200" smtClean="0"/>
              <a:t>="320"</a:t>
            </a:r>
            <a:r>
              <a:rPr lang="tr-TR" sz="1200" dirty="0"/>
              <a:t> </a:t>
            </a:r>
            <a:r>
              <a:rPr lang="tr-TR" sz="1200" err="1"/>
              <a:t>height</a:t>
            </a:r>
            <a:r>
              <a:rPr lang="tr-TR" sz="1200" smtClean="0"/>
              <a:t>="240"</a:t>
            </a:r>
            <a:r>
              <a:rPr lang="tr-TR" sz="1200" dirty="0"/>
              <a:t> </a:t>
            </a:r>
            <a:r>
              <a:rPr lang="tr-TR" sz="1200" dirty="0" err="1"/>
              <a:t>autoplay</a:t>
            </a:r>
            <a:r>
              <a:rPr lang="tr-TR" sz="1200" dirty="0"/>
              <a:t>&gt;</a:t>
            </a:r>
            <a:br>
              <a:rPr lang="tr-TR" sz="1200" dirty="0"/>
            </a:br>
            <a:r>
              <a:rPr lang="tr-TR" sz="1200" dirty="0"/>
              <a:t>  &lt;</a:t>
            </a:r>
            <a:r>
              <a:rPr lang="tr-TR" sz="1200" dirty="0" err="1"/>
              <a:t>source</a:t>
            </a:r>
            <a:r>
              <a:rPr lang="tr-TR" sz="1200" dirty="0"/>
              <a:t> </a:t>
            </a:r>
            <a:r>
              <a:rPr lang="tr-TR" sz="1200" err="1"/>
              <a:t>src</a:t>
            </a:r>
            <a:r>
              <a:rPr lang="tr-TR" sz="1200" smtClean="0"/>
              <a:t>="movie.mp4"</a:t>
            </a:r>
            <a:r>
              <a:rPr lang="tr-TR" sz="1200" dirty="0"/>
              <a:t> </a:t>
            </a:r>
            <a:r>
              <a:rPr lang="tr-TR" sz="1200" err="1"/>
              <a:t>type</a:t>
            </a:r>
            <a:r>
              <a:rPr lang="tr-TR" sz="1200" smtClean="0"/>
              <a:t>="video/mp4"&gt;</a:t>
            </a:r>
            <a:r>
              <a:rPr lang="tr-TR" sz="1200" dirty="0"/>
              <a:t/>
            </a:r>
            <a:br>
              <a:rPr lang="tr-TR" sz="1200" dirty="0"/>
            </a:br>
            <a:r>
              <a:rPr lang="tr-TR" sz="1200" dirty="0"/>
              <a:t>  &lt;</a:t>
            </a:r>
            <a:r>
              <a:rPr lang="tr-TR" sz="1200" dirty="0" err="1"/>
              <a:t>source</a:t>
            </a:r>
            <a:r>
              <a:rPr lang="tr-TR" sz="1200" dirty="0"/>
              <a:t> </a:t>
            </a:r>
            <a:r>
              <a:rPr lang="tr-TR" sz="1200" err="1"/>
              <a:t>src</a:t>
            </a:r>
            <a:r>
              <a:rPr lang="tr-TR" sz="1200" smtClean="0"/>
              <a:t>="movie.ogg"</a:t>
            </a:r>
            <a:r>
              <a:rPr lang="tr-TR" sz="1200" dirty="0"/>
              <a:t> </a:t>
            </a:r>
            <a:r>
              <a:rPr lang="tr-TR" sz="1200" err="1"/>
              <a:t>type</a:t>
            </a:r>
            <a:r>
              <a:rPr lang="tr-TR" sz="1200" smtClean="0"/>
              <a:t>="video/ogg"&gt;</a:t>
            </a:r>
            <a:r>
              <a:rPr lang="tr-TR" sz="1200" dirty="0"/>
              <a:t/>
            </a:r>
            <a:br>
              <a:rPr lang="tr-TR" sz="1200" dirty="0"/>
            </a:br>
            <a:r>
              <a:rPr lang="tr-TR" sz="1200" dirty="0"/>
              <a:t>&lt;/video&gt;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877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HTML5 Gelen özellikler-1 (video-2)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291215" cy="3845137"/>
          </a:xfrm>
        </p:spPr>
        <p:txBody>
          <a:bodyPr>
            <a:normAutofit lnSpcReduction="10000"/>
          </a:bodyPr>
          <a:lstStyle/>
          <a:p>
            <a:r>
              <a:rPr lang="tr-TR" dirty="0"/>
              <a:t>&lt;video&gt;</a:t>
            </a:r>
          </a:p>
          <a:p>
            <a:r>
              <a:rPr lang="tr-TR" dirty="0"/>
              <a:t> &lt;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err="1"/>
              <a:t>src</a:t>
            </a:r>
            <a:r>
              <a:rPr lang="tr-TR" smtClean="0"/>
              <a:t>="" </a:t>
            </a:r>
            <a:r>
              <a:rPr lang="tr-TR" err="1"/>
              <a:t>type</a:t>
            </a:r>
            <a:r>
              <a:rPr lang="tr-TR" smtClean="0"/>
              <a:t>="video/mp4" </a:t>
            </a:r>
            <a:r>
              <a:rPr lang="tr-TR" dirty="0"/>
              <a:t>&gt;  eğer bu varsa çalışır</a:t>
            </a:r>
          </a:p>
          <a:p>
            <a:r>
              <a:rPr lang="tr-TR" dirty="0"/>
              <a:t>&lt;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err="1"/>
              <a:t>src</a:t>
            </a:r>
            <a:r>
              <a:rPr lang="tr-TR" smtClean="0"/>
              <a:t>="" </a:t>
            </a:r>
            <a:r>
              <a:rPr lang="tr-TR" err="1"/>
              <a:t>type</a:t>
            </a:r>
            <a:r>
              <a:rPr lang="tr-TR" smtClean="0"/>
              <a:t>=""video/ogg" </a:t>
            </a:r>
            <a:r>
              <a:rPr lang="tr-TR" dirty="0"/>
              <a:t>&gt; yoksa nu çalışır</a:t>
            </a:r>
          </a:p>
          <a:p>
            <a:endParaRPr lang="tr-TR" dirty="0"/>
          </a:p>
          <a:p>
            <a:r>
              <a:rPr lang="tr-TR" dirty="0" err="1"/>
              <a:t>Attribute</a:t>
            </a:r>
            <a:r>
              <a:rPr lang="tr-TR" dirty="0"/>
              <a:t>:</a:t>
            </a:r>
          </a:p>
          <a:p>
            <a:r>
              <a:rPr lang="tr-TR" dirty="0" err="1"/>
              <a:t>Height</a:t>
            </a:r>
            <a:r>
              <a:rPr lang="tr-TR" dirty="0"/>
              <a:t>: video yüksekliği</a:t>
            </a:r>
          </a:p>
          <a:p>
            <a:r>
              <a:rPr lang="tr-TR" dirty="0" err="1"/>
              <a:t>Width</a:t>
            </a:r>
            <a:r>
              <a:rPr lang="tr-TR" dirty="0"/>
              <a:t>: video genişliği</a:t>
            </a:r>
          </a:p>
          <a:p>
            <a:r>
              <a:rPr lang="tr-TR" dirty="0" err="1"/>
              <a:t>Controls</a:t>
            </a:r>
            <a:r>
              <a:rPr lang="tr-TR" dirty="0"/>
              <a:t> :Durdurma/Ekranı büyütme/Ses/ileri geri tuşları gösterir</a:t>
            </a:r>
          </a:p>
          <a:p>
            <a:r>
              <a:rPr lang="tr-TR" dirty="0" err="1"/>
              <a:t>Autoplay:otomatik</a:t>
            </a:r>
            <a:r>
              <a:rPr lang="tr-TR" dirty="0"/>
              <a:t> olarak çalışma</a:t>
            </a:r>
          </a:p>
          <a:p>
            <a:r>
              <a:rPr lang="tr-TR" err="1"/>
              <a:t>id</a:t>
            </a:r>
            <a:r>
              <a:rPr lang="tr-TR" smtClean="0"/>
              <a:t>="video1"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52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587136"/>
          </a:xfrm>
        </p:spPr>
        <p:txBody>
          <a:bodyPr>
            <a:normAutofit fontScale="90000"/>
          </a:bodyPr>
          <a:lstStyle/>
          <a:p>
            <a:r>
              <a:rPr lang="tr-TR" dirty="0"/>
              <a:t>HTML5 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09" y="1391656"/>
            <a:ext cx="11564982" cy="4074689"/>
          </a:xfrm>
        </p:spPr>
        <p:txBody>
          <a:bodyPr>
            <a:normAutofit/>
          </a:bodyPr>
          <a:lstStyle/>
          <a:p>
            <a:r>
              <a:rPr lang="tr-TR" dirty="0"/>
              <a:t>&lt;</a:t>
            </a:r>
            <a:r>
              <a:rPr lang="tr-TR" dirty="0" err="1"/>
              <a:t>audio</a:t>
            </a:r>
            <a:r>
              <a:rPr lang="tr-TR" dirty="0"/>
              <a:t> </a:t>
            </a:r>
            <a:r>
              <a:rPr lang="tr-TR" dirty="0" err="1"/>
              <a:t>controls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err="1"/>
              <a:t>src</a:t>
            </a:r>
            <a:r>
              <a:rPr lang="tr-TR" smtClean="0"/>
              <a:t>="D</a:t>
            </a:r>
            <a:r>
              <a:rPr lang="tr-TR" dirty="0"/>
              <a:t>:/Udemy Video/UDEMY/01 HTML5/0011 ödev-2 </a:t>
            </a:r>
            <a:r>
              <a:rPr lang="tr-TR"/>
              <a:t>genel </a:t>
            </a:r>
            <a:r>
              <a:rPr lang="tr-TR" smtClean="0"/>
              <a:t>tekrar.mp4" </a:t>
            </a:r>
            <a:r>
              <a:rPr lang="tr-TR" err="1"/>
              <a:t>type</a:t>
            </a:r>
            <a:r>
              <a:rPr lang="tr-TR" smtClean="0"/>
              <a:t>="audio/mp3"&gt;</a:t>
            </a:r>
            <a:endParaRPr lang="tr-TR" dirty="0"/>
          </a:p>
          <a:p>
            <a:r>
              <a:rPr lang="tr-TR" dirty="0"/>
              <a:t>&lt;/</a:t>
            </a:r>
            <a:r>
              <a:rPr lang="tr-TR" dirty="0" err="1"/>
              <a:t>audio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audio</a:t>
            </a:r>
            <a:r>
              <a:rPr lang="tr-TR" dirty="0"/>
              <a:t> </a:t>
            </a:r>
            <a:r>
              <a:rPr lang="tr-TR" dirty="0" err="1"/>
              <a:t>controls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err="1"/>
              <a:t>src</a:t>
            </a:r>
            <a:r>
              <a:rPr lang="tr-TR" smtClean="0"/>
              <a:t>="D</a:t>
            </a:r>
            <a:r>
              <a:rPr lang="tr-TR" dirty="0"/>
              <a:t>:/Udemy Video/UDEMY/01 HTML5/001 VİSUAL STUDİO </a:t>
            </a:r>
            <a:r>
              <a:rPr lang="tr-TR"/>
              <a:t>CODE </a:t>
            </a:r>
            <a:r>
              <a:rPr lang="tr-TR" smtClean="0"/>
              <a:t>KURULUMU.mp4" </a:t>
            </a:r>
            <a:r>
              <a:rPr lang="tr-TR" err="1"/>
              <a:t>type</a:t>
            </a:r>
            <a:r>
              <a:rPr lang="tr-TR" smtClean="0"/>
              <a:t>="audio/ogg"&gt;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err="1"/>
              <a:t>src</a:t>
            </a:r>
            <a:r>
              <a:rPr lang="tr-TR" smtClean="0"/>
              <a:t>="horse.mp3" </a:t>
            </a:r>
            <a:r>
              <a:rPr lang="tr-TR" err="1"/>
              <a:t>type</a:t>
            </a:r>
            <a:r>
              <a:rPr lang="tr-TR" smtClean="0"/>
              <a:t>="audio/mpeg"&gt;</a:t>
            </a:r>
            <a:endParaRPr lang="tr-TR" dirty="0"/>
          </a:p>
          <a:p>
            <a:r>
              <a:rPr lang="tr-TR" dirty="0"/>
              <a:t>&lt;/</a:t>
            </a:r>
            <a:r>
              <a:rPr lang="tr-TR" dirty="0" err="1"/>
              <a:t>audio</a:t>
            </a:r>
            <a:r>
              <a:rPr lang="tr-TR" dirty="0"/>
              <a:t>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160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587136"/>
          </a:xfrm>
        </p:spPr>
        <p:txBody>
          <a:bodyPr>
            <a:normAutofit fontScale="90000"/>
          </a:bodyPr>
          <a:lstStyle/>
          <a:p>
            <a:r>
              <a:rPr lang="tr-TR" dirty="0"/>
              <a:t>HTML5 AUDIO-VIDEO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09" y="1391656"/>
            <a:ext cx="5258616" cy="4074689"/>
          </a:xfrm>
        </p:spPr>
        <p:txBody>
          <a:bodyPr>
            <a:normAutofit/>
          </a:bodyPr>
          <a:lstStyle/>
          <a:p>
            <a:r>
              <a:rPr lang="tr-TR" dirty="0"/>
              <a:t>&lt;</a:t>
            </a:r>
            <a:r>
              <a:rPr lang="tr-TR" dirty="0" err="1"/>
              <a:t>audio</a:t>
            </a:r>
            <a:r>
              <a:rPr lang="tr-TR" dirty="0"/>
              <a:t> </a:t>
            </a:r>
            <a:r>
              <a:rPr lang="tr-TR" dirty="0" err="1"/>
              <a:t>controls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err="1"/>
              <a:t>src</a:t>
            </a:r>
            <a:r>
              <a:rPr lang="tr-TR" smtClean="0"/>
              <a:t>="" </a:t>
            </a:r>
            <a:r>
              <a:rPr lang="tr-TR" err="1"/>
              <a:t>type</a:t>
            </a:r>
            <a:r>
              <a:rPr lang="tr-TR" smtClean="0"/>
              <a:t>="audio/mp3"&gt;</a:t>
            </a:r>
            <a:endParaRPr lang="tr-TR" dirty="0"/>
          </a:p>
          <a:p>
            <a:r>
              <a:rPr lang="tr-TR" dirty="0"/>
              <a:t>&lt;/</a:t>
            </a:r>
            <a:r>
              <a:rPr lang="tr-TR" dirty="0" err="1"/>
              <a:t>audio</a:t>
            </a:r>
            <a:r>
              <a:rPr lang="tr-TR" dirty="0"/>
              <a:t> &gt;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59</a:t>
            </a:fld>
            <a:endParaRPr lang="tr-TR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73E3E3D5-8E7B-45C6-B55F-91DB5F5E3478}"/>
              </a:ext>
            </a:extLst>
          </p:cNvPr>
          <p:cNvSpPr txBox="1">
            <a:spLocks/>
          </p:cNvSpPr>
          <p:nvPr/>
        </p:nvSpPr>
        <p:spPr>
          <a:xfrm>
            <a:off x="5895159" y="1391656"/>
            <a:ext cx="4972866" cy="4074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/>
              <a:t>&lt;video </a:t>
            </a:r>
            <a:r>
              <a:rPr lang="tr-TR" dirty="0" err="1"/>
              <a:t>controls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err="1"/>
              <a:t>src</a:t>
            </a:r>
            <a:r>
              <a:rPr lang="tr-TR" smtClean="0"/>
              <a:t>="" </a:t>
            </a:r>
            <a:r>
              <a:rPr lang="tr-TR" err="1"/>
              <a:t>type</a:t>
            </a:r>
            <a:r>
              <a:rPr lang="tr-TR" smtClean="0"/>
              <a:t>="video/mp4"&gt;</a:t>
            </a:r>
            <a:endParaRPr lang="tr-TR" dirty="0"/>
          </a:p>
          <a:p>
            <a:r>
              <a:rPr lang="tr-TR" dirty="0"/>
              <a:t>&lt;/ video &gt;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823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 extensions -1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</a:t>
            </a:fld>
            <a:endParaRPr lang="tr-TR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71" y="647700"/>
            <a:ext cx="5511720" cy="5268913"/>
          </a:xfrm>
        </p:spPr>
      </p:pic>
    </p:spTree>
    <p:extLst>
      <p:ext uri="{BB962C8B-B14F-4D97-AF65-F5344CB8AC3E}">
        <p14:creationId xmlns:p14="http://schemas.microsoft.com/office/powerpoint/2010/main" val="2638921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498032"/>
          </a:xfrm>
        </p:spPr>
        <p:txBody>
          <a:bodyPr>
            <a:normAutofit fontScale="90000"/>
          </a:bodyPr>
          <a:lstStyle/>
          <a:p>
            <a:r>
              <a:rPr lang="tr-TR" dirty="0"/>
              <a:t>Html5 IFRAME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02551"/>
            <a:ext cx="11686903" cy="4627985"/>
          </a:xfrm>
        </p:spPr>
        <p:txBody>
          <a:bodyPr/>
          <a:lstStyle/>
          <a:p>
            <a:r>
              <a:rPr lang="en-US" dirty="0"/>
              <a:t>&lt;iframe </a:t>
            </a:r>
            <a:r>
              <a:rPr lang="en-US"/>
              <a:t>width</a:t>
            </a:r>
            <a:r>
              <a:rPr lang="en-US" smtClean="0"/>
              <a:t>="420" </a:t>
            </a:r>
            <a:r>
              <a:rPr lang="en-US"/>
              <a:t>height</a:t>
            </a:r>
            <a:r>
              <a:rPr lang="en-US" smtClean="0"/>
              <a:t>="420" </a:t>
            </a:r>
            <a:r>
              <a:rPr lang="en-US" err="1"/>
              <a:t>src</a:t>
            </a:r>
            <a:r>
              <a:rPr lang="en-US" smtClean="0"/>
              <a:t>="https</a:t>
            </a:r>
            <a:r>
              <a:rPr lang="en-US"/>
              <a:t>://</a:t>
            </a:r>
            <a:r>
              <a:rPr lang="en-US" smtClean="0"/>
              <a:t>www.youtube.com/embed/tgbNymZ7vqY"&gt;</a:t>
            </a:r>
            <a:endParaRPr lang="en-US" dirty="0"/>
          </a:p>
          <a:p>
            <a:r>
              <a:rPr lang="en-US" dirty="0"/>
              <a:t>&lt;/iframe&gt;</a:t>
            </a:r>
            <a:endParaRPr lang="tr-TR" dirty="0"/>
          </a:p>
          <a:p>
            <a:endParaRPr lang="en-US" dirty="0"/>
          </a:p>
          <a:p>
            <a:r>
              <a:rPr lang="en-US" dirty="0"/>
              <a:t>&lt;iframe </a:t>
            </a:r>
            <a:r>
              <a:rPr lang="en-US"/>
              <a:t>width</a:t>
            </a:r>
            <a:r>
              <a:rPr lang="en-US" smtClean="0"/>
              <a:t>="420" </a:t>
            </a:r>
            <a:r>
              <a:rPr lang="en-US"/>
              <a:t>height</a:t>
            </a:r>
            <a:r>
              <a:rPr lang="en-US" smtClean="0"/>
              <a:t>="420" </a:t>
            </a:r>
            <a:r>
              <a:rPr lang="en-US" err="1"/>
              <a:t>src</a:t>
            </a:r>
            <a:r>
              <a:rPr lang="en-US" smtClean="0"/>
              <a:t>="http</a:t>
            </a:r>
            <a:r>
              <a:rPr lang="en-US"/>
              <a:t>://</a:t>
            </a:r>
            <a:r>
              <a:rPr lang="en-US" smtClean="0"/>
              <a:t>www.hamitmizrak.com"&gt;</a:t>
            </a:r>
            <a:endParaRPr lang="en-US" dirty="0"/>
          </a:p>
          <a:p>
            <a:r>
              <a:rPr lang="en-US" dirty="0"/>
              <a:t>&lt;/iframe&gt;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76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606270"/>
          </a:xfrm>
        </p:spPr>
        <p:txBody>
          <a:bodyPr>
            <a:normAutofit fontScale="90000"/>
          </a:bodyPr>
          <a:lstStyle/>
          <a:p>
            <a:r>
              <a:rPr lang="tr-TR" dirty="0"/>
              <a:t>FORM-1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410790"/>
            <a:ext cx="9291215" cy="4642691"/>
          </a:xfrm>
        </p:spPr>
        <p:txBody>
          <a:bodyPr/>
          <a:lstStyle/>
          <a:p>
            <a:r>
              <a:rPr lang="tr-TR" dirty="0"/>
              <a:t>&lt;form&gt;  &lt;/form&gt;</a:t>
            </a:r>
          </a:p>
          <a:p>
            <a:r>
              <a:rPr lang="tr-TR" dirty="0"/>
              <a:t>Form: </a:t>
            </a:r>
            <a:r>
              <a:rPr lang="tr-TR" dirty="0" err="1"/>
              <a:t>Attribute</a:t>
            </a:r>
            <a:r>
              <a:rPr lang="tr-TR" dirty="0"/>
              <a:t>:    </a:t>
            </a:r>
            <a:r>
              <a:rPr lang="tr-TR" err="1"/>
              <a:t>action</a:t>
            </a:r>
            <a:r>
              <a:rPr lang="tr-TR" smtClean="0"/>
              <a:t>=""  </a:t>
            </a:r>
            <a:r>
              <a:rPr lang="tr-TR" err="1"/>
              <a:t>method</a:t>
            </a:r>
            <a:r>
              <a:rPr lang="tr-TR" smtClean="0"/>
              <a:t>=""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="" </a:t>
            </a:r>
            <a:r>
              <a:rPr lang="tr-TR" dirty="0"/>
              <a:t>&gt;</a:t>
            </a:r>
          </a:p>
          <a:p>
            <a:r>
              <a:rPr lang="tr-TR" dirty="0" err="1"/>
              <a:t>İnput</a:t>
            </a:r>
            <a:r>
              <a:rPr lang="tr-TR" dirty="0"/>
              <a:t> </a:t>
            </a:r>
            <a:r>
              <a:rPr lang="tr-TR" dirty="0" err="1"/>
              <a:t>Attribute</a:t>
            </a:r>
            <a:r>
              <a:rPr lang="tr-TR" dirty="0"/>
              <a:t>: </a:t>
            </a:r>
          </a:p>
          <a:p>
            <a:r>
              <a:rPr lang="tr-TR" dirty="0"/>
              <a:t>*</a:t>
            </a:r>
            <a:r>
              <a:rPr lang="tr-TR" dirty="0" err="1"/>
              <a:t>required</a:t>
            </a:r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autofocus</a:t>
            </a:r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autocomplete</a:t>
            </a:r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placeholder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select</a:t>
            </a:r>
            <a:r>
              <a:rPr lang="tr-TR" dirty="0"/>
              <a:t>&gt; &lt;</a:t>
            </a:r>
            <a:r>
              <a:rPr lang="tr-TR" dirty="0" err="1"/>
              <a:t>option</a:t>
            </a:r>
            <a:r>
              <a:rPr lang="tr-TR" dirty="0"/>
              <a:t>&gt; Malatya&lt;/</a:t>
            </a:r>
            <a:r>
              <a:rPr lang="tr-TR" dirty="0" err="1"/>
              <a:t>option</a:t>
            </a:r>
            <a:r>
              <a:rPr lang="tr-TR" dirty="0"/>
              <a:t>&gt; &lt;</a:t>
            </a:r>
            <a:r>
              <a:rPr lang="tr-TR" dirty="0" err="1"/>
              <a:t>option</a:t>
            </a:r>
            <a:r>
              <a:rPr lang="tr-TR" dirty="0"/>
              <a:t>&gt;Elazığ &lt;/</a:t>
            </a:r>
            <a:r>
              <a:rPr lang="tr-TR" dirty="0" err="1"/>
              <a:t>option</a:t>
            </a:r>
            <a:r>
              <a:rPr lang="tr-TR" dirty="0"/>
              <a:t>&gt;&lt;/</a:t>
            </a:r>
            <a:r>
              <a:rPr lang="tr-TR" dirty="0" err="1"/>
              <a:t>select</a:t>
            </a:r>
            <a:r>
              <a:rPr lang="tr-TR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587136"/>
          </a:xfrm>
        </p:spPr>
        <p:txBody>
          <a:bodyPr>
            <a:normAutofit fontScale="90000"/>
          </a:bodyPr>
          <a:lstStyle/>
          <a:p>
            <a:r>
              <a:rPr lang="tr-TR" dirty="0"/>
              <a:t>FORM-2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302551"/>
            <a:ext cx="4261244" cy="4750929"/>
          </a:xfrm>
        </p:spPr>
        <p:txBody>
          <a:bodyPr>
            <a:normAutofit/>
          </a:bodyPr>
          <a:lstStyle/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&gt;</a:t>
            </a:r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="text"&gt;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="number"&gt;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="button"&gt;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="checkbox"&gt;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="color"&gt;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="date"&gt;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="email"&gt;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="file"&gt;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="hidden"&gt;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62</a:t>
            </a:fld>
            <a:endParaRPr lang="tr-TR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DABDA9D-B8E6-47B8-8899-C441464DA8D1}"/>
              </a:ext>
            </a:extLst>
          </p:cNvPr>
          <p:cNvSpPr txBox="1">
            <a:spLocks/>
          </p:cNvSpPr>
          <p:nvPr/>
        </p:nvSpPr>
        <p:spPr>
          <a:xfrm>
            <a:off x="5873324" y="1303171"/>
            <a:ext cx="4261244" cy="4750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="image"&gt;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="month"&gt;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="password"&gt;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="radio"&gt;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="reset"&gt;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="submit"&gt;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="tel"&gt;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err="1"/>
              <a:t>type</a:t>
            </a:r>
            <a:r>
              <a:rPr lang="tr-TR" smtClean="0"/>
              <a:t>="</a:t>
            </a:r>
            <a:r>
              <a:rPr lang="tr-TR" smtClean="0"/>
              <a:t>wJavaScriptk</a:t>
            </a:r>
            <a:r>
              <a:rPr lang="tr-TR" smtClean="0"/>
              <a:t>"&gt;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737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EB443E-8A3E-484D-A3C2-E6B66CBE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FORM ÖDEV-6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EFEA7CF1-83A2-4191-890F-A4704A500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05" y="1834159"/>
            <a:ext cx="9044624" cy="3939623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1D61A3-BA1A-4688-891C-309A2475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34C34A-3FF1-4258-8ADC-71EA0D68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E6654E-756E-4A6E-8D31-0A017F7F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55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FORM ÖDEV-6  DEVAM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80325CAF-50CD-4B6C-ADE0-4EDC11E42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8701"/>
            <a:ext cx="9138044" cy="3972795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566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06" y="638508"/>
            <a:ext cx="9291215" cy="662980"/>
          </a:xfrm>
        </p:spPr>
        <p:txBody>
          <a:bodyPr/>
          <a:lstStyle/>
          <a:p>
            <a:r>
              <a:rPr lang="tr-TR" dirty="0"/>
              <a:t>Proje-1 </a:t>
            </a:r>
            <a:r>
              <a:rPr lang="tr-TR" dirty="0" err="1"/>
              <a:t>one</a:t>
            </a:r>
            <a:r>
              <a:rPr lang="tr-TR" dirty="0"/>
              <a:t> - </a:t>
            </a:r>
            <a:r>
              <a:rPr lang="tr-TR" dirty="0" err="1"/>
              <a:t>pages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6ECFB19B-FD6D-4309-BDC2-54F38A95E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301488"/>
            <a:ext cx="11306431" cy="4538188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63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KURS PROJE İŞLEYİŞİ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204" y="2018702"/>
            <a:ext cx="3215671" cy="3450613"/>
          </a:xfrm>
        </p:spPr>
        <p:txBody>
          <a:bodyPr/>
          <a:lstStyle/>
          <a:p>
            <a:r>
              <a:rPr lang="tr-TR" dirty="0"/>
              <a:t>Html5</a:t>
            </a:r>
          </a:p>
          <a:p>
            <a:r>
              <a:rPr lang="tr-TR" dirty="0"/>
              <a:t>Css3</a:t>
            </a:r>
          </a:p>
          <a:p>
            <a:r>
              <a:rPr lang="tr-TR" dirty="0"/>
              <a:t>JS –DOM</a:t>
            </a:r>
          </a:p>
          <a:p>
            <a:r>
              <a:rPr lang="tr-TR" dirty="0" err="1"/>
              <a:t>Jquery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bootstrap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784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786156"/>
          </a:xfrm>
        </p:spPr>
        <p:txBody>
          <a:bodyPr/>
          <a:lstStyle/>
          <a:p>
            <a:r>
              <a:rPr lang="tr-TR" dirty="0"/>
              <a:t>PROJELERİMİZ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465" y="1703693"/>
            <a:ext cx="5996971" cy="3450613"/>
          </a:xfrm>
        </p:spPr>
        <p:txBody>
          <a:bodyPr/>
          <a:lstStyle/>
          <a:p>
            <a:r>
              <a:rPr lang="tr-TR" dirty="0"/>
              <a:t>1-)ONE-PAGES (HTML5-CSS3_JS-JQUERY)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9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NON-SEMANTICS </a:t>
            </a:r>
            <a:r>
              <a:rPr lang="tr-TR" dirty="0"/>
              <a:t>                                </a:t>
            </a:r>
            <a:r>
              <a:rPr lang="en-US" dirty="0"/>
              <a:t>SEMANTICS</a:t>
            </a:r>
          </a:p>
          <a:p>
            <a:r>
              <a:rPr lang="en-US" dirty="0"/>
              <a:t>&lt;div </a:t>
            </a:r>
            <a:r>
              <a:rPr lang="en-US"/>
              <a:t>class</a:t>
            </a:r>
            <a:r>
              <a:rPr lang="en-US" smtClean="0"/>
              <a:t>="nav"&gt;&lt;/</a:t>
            </a:r>
            <a:r>
              <a:rPr lang="en-US" dirty="0"/>
              <a:t>div&gt; </a:t>
            </a:r>
            <a:r>
              <a:rPr lang="tr-TR" dirty="0"/>
              <a:t>                     </a:t>
            </a:r>
            <a:r>
              <a:rPr lang="en-US" dirty="0"/>
              <a:t>&lt;nav&gt;&lt;/nav&gt;</a:t>
            </a:r>
            <a:endParaRPr lang="tr-TR" dirty="0"/>
          </a:p>
          <a:p>
            <a:r>
              <a:rPr lang="en-US" dirty="0"/>
              <a:t>&lt;div </a:t>
            </a:r>
            <a:r>
              <a:rPr lang="en-US"/>
              <a:t>class</a:t>
            </a:r>
            <a:r>
              <a:rPr lang="en-US" smtClean="0"/>
              <a:t>="header"&gt;&lt;/</a:t>
            </a:r>
            <a:r>
              <a:rPr lang="en-US" dirty="0"/>
              <a:t>div&gt; </a:t>
            </a:r>
            <a:r>
              <a:rPr lang="tr-TR" dirty="0"/>
              <a:t>              </a:t>
            </a:r>
            <a:r>
              <a:rPr lang="en-US" dirty="0"/>
              <a:t>&lt;header&gt;&lt;/header&gt;</a:t>
            </a:r>
          </a:p>
          <a:p>
            <a:r>
              <a:rPr lang="en-US" dirty="0"/>
              <a:t>&lt;div </a:t>
            </a:r>
            <a:r>
              <a:rPr lang="en-US"/>
              <a:t>class</a:t>
            </a:r>
            <a:r>
              <a:rPr lang="en-US" smtClean="0"/>
              <a:t>="main"&gt;&lt;/</a:t>
            </a:r>
            <a:r>
              <a:rPr lang="en-US" dirty="0"/>
              <a:t>div&gt; </a:t>
            </a:r>
            <a:r>
              <a:rPr lang="tr-TR" dirty="0"/>
              <a:t>                 </a:t>
            </a:r>
            <a:r>
              <a:rPr lang="en-US" dirty="0"/>
              <a:t>&lt;main&gt;&lt;/main&gt;</a:t>
            </a:r>
          </a:p>
          <a:p>
            <a:r>
              <a:rPr lang="en-US" dirty="0"/>
              <a:t>&lt;div </a:t>
            </a:r>
            <a:r>
              <a:rPr lang="en-US"/>
              <a:t>class</a:t>
            </a:r>
            <a:r>
              <a:rPr lang="en-US" smtClean="0"/>
              <a:t>="section"&gt;&lt;/</a:t>
            </a:r>
            <a:r>
              <a:rPr lang="en-US" dirty="0"/>
              <a:t>div&gt; </a:t>
            </a:r>
            <a:r>
              <a:rPr lang="tr-TR" dirty="0"/>
              <a:t>                  </a:t>
            </a:r>
            <a:r>
              <a:rPr lang="en-US" dirty="0"/>
              <a:t>&lt;section&gt;&lt;/section&gt;</a:t>
            </a:r>
          </a:p>
          <a:p>
            <a:r>
              <a:rPr lang="en-US" dirty="0"/>
              <a:t>&lt;div </a:t>
            </a:r>
            <a:r>
              <a:rPr lang="en-US"/>
              <a:t>class</a:t>
            </a:r>
            <a:r>
              <a:rPr lang="en-US" smtClean="0"/>
              <a:t>="footer"&gt;&lt;/</a:t>
            </a:r>
            <a:r>
              <a:rPr lang="en-US" dirty="0"/>
              <a:t>div&gt; </a:t>
            </a:r>
            <a:r>
              <a:rPr lang="tr-TR" dirty="0"/>
              <a:t>                </a:t>
            </a:r>
            <a:r>
              <a:rPr lang="en-US" dirty="0"/>
              <a:t>&lt;footer&gt;&lt;/footer&gt;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97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One-pages</a:t>
            </a:r>
            <a:r>
              <a:rPr lang="tr-TR" dirty="0"/>
              <a:t> </a:t>
            </a:r>
            <a:r>
              <a:rPr lang="tr-TR" dirty="0" err="1"/>
              <a:t>seo</a:t>
            </a:r>
            <a:r>
              <a:rPr lang="tr-TR" dirty="0"/>
              <a:t> optimizasyonu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Seo</a:t>
            </a:r>
            <a:r>
              <a:rPr lang="tr-TR" dirty="0"/>
              <a:t> optimizasyonu &lt;meta&gt;</a:t>
            </a:r>
          </a:p>
          <a:p>
            <a:r>
              <a:rPr lang="tr-TR" dirty="0"/>
              <a:t>İskelete oluşturma</a:t>
            </a:r>
          </a:p>
          <a:p>
            <a:r>
              <a:rPr lang="tr-TR" dirty="0" err="1"/>
              <a:t>Semantics</a:t>
            </a:r>
            <a:r>
              <a:rPr lang="tr-TR" dirty="0"/>
              <a:t> değerleri anlatma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63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 extensions -1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</a:t>
            </a:fld>
            <a:endParaRPr lang="tr-TR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13" y="647700"/>
            <a:ext cx="5575437" cy="5268913"/>
          </a:xfrm>
        </p:spPr>
      </p:pic>
    </p:spTree>
    <p:extLst>
      <p:ext uri="{BB962C8B-B14F-4D97-AF65-F5344CB8AC3E}">
        <p14:creationId xmlns:p14="http://schemas.microsoft.com/office/powerpoint/2010/main" val="16541510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Html5 </a:t>
            </a:r>
            <a:r>
              <a:rPr lang="tr-TR" dirty="0" err="1"/>
              <a:t>nav</a:t>
            </a:r>
            <a:r>
              <a:rPr lang="tr-TR" dirty="0"/>
              <a:t> (MENU)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Logo</a:t>
            </a:r>
          </a:p>
          <a:p>
            <a:pPr marL="0" indent="0">
              <a:buNone/>
            </a:pPr>
            <a:r>
              <a:rPr lang="tr-TR" dirty="0"/>
              <a:t>HOME( LOGO)</a:t>
            </a:r>
          </a:p>
          <a:p>
            <a:pPr marL="0" indent="0">
              <a:buNone/>
            </a:pPr>
            <a:r>
              <a:rPr lang="tr-TR" dirty="0"/>
              <a:t>ABOUT</a:t>
            </a:r>
          </a:p>
          <a:p>
            <a:pPr marL="0" indent="0">
              <a:buNone/>
            </a:pPr>
            <a:r>
              <a:rPr lang="tr-TR" dirty="0"/>
              <a:t>PROGRAMS</a:t>
            </a:r>
          </a:p>
          <a:p>
            <a:pPr marL="0" indent="0">
              <a:buNone/>
            </a:pPr>
            <a:r>
              <a:rPr lang="tr-TR" dirty="0"/>
              <a:t>CONTACT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54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header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Header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header</a:t>
            </a:r>
            <a:r>
              <a:rPr lang="tr-TR" dirty="0"/>
              <a:t>&gt;  &lt;/</a:t>
            </a:r>
            <a:r>
              <a:rPr lang="tr-TR" dirty="0" err="1"/>
              <a:t>header</a:t>
            </a:r>
            <a:r>
              <a:rPr lang="tr-TR" dirty="0"/>
              <a:t>&gt;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05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Maın</a:t>
            </a:r>
            <a:r>
              <a:rPr lang="tr-TR" dirty="0"/>
              <a:t> -</a:t>
            </a:r>
            <a:r>
              <a:rPr lang="tr-TR" dirty="0" err="1"/>
              <a:t>sectıon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Main =body içerisinde bilgileri </a:t>
            </a:r>
            <a:r>
              <a:rPr lang="tr-TR" dirty="0" err="1"/>
              <a:t>img,link</a:t>
            </a:r>
            <a:r>
              <a:rPr lang="tr-TR" dirty="0"/>
              <a:t>…</a:t>
            </a:r>
          </a:p>
          <a:p>
            <a:r>
              <a:rPr lang="tr-TR" dirty="0"/>
              <a:t>  &lt;</a:t>
            </a:r>
            <a:r>
              <a:rPr lang="tr-TR" dirty="0" err="1"/>
              <a:t>Section</a:t>
            </a:r>
            <a:r>
              <a:rPr lang="tr-TR" dirty="0"/>
              <a:t> (bölüm)&gt;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050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291215" cy="587136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Maın</a:t>
            </a:r>
            <a:r>
              <a:rPr lang="tr-TR" dirty="0"/>
              <a:t> –</a:t>
            </a:r>
            <a:r>
              <a:rPr lang="tr-TR" dirty="0" err="1"/>
              <a:t>sectıon</a:t>
            </a:r>
            <a:r>
              <a:rPr lang="tr-TR" dirty="0"/>
              <a:t>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556606"/>
            <a:ext cx="9291215" cy="3909740"/>
          </a:xfrm>
        </p:spPr>
        <p:txBody>
          <a:bodyPr>
            <a:normAutofit fontScale="62500" lnSpcReduction="20000"/>
          </a:bodyPr>
          <a:lstStyle/>
          <a:p>
            <a:r>
              <a:rPr lang="tr-TR" dirty="0"/>
              <a:t>&lt;main&gt;</a:t>
            </a:r>
          </a:p>
          <a:p>
            <a:r>
              <a:rPr lang="tr-TR" dirty="0"/>
              <a:t> &lt;</a:t>
            </a:r>
            <a:r>
              <a:rPr lang="tr-TR" dirty="0" err="1"/>
              <a:t>section</a:t>
            </a:r>
            <a:r>
              <a:rPr lang="tr-TR" dirty="0"/>
              <a:t> </a:t>
            </a:r>
            <a:r>
              <a:rPr lang="tr-TR" err="1"/>
              <a:t>id</a:t>
            </a:r>
            <a:r>
              <a:rPr lang="tr-TR" smtClean="0"/>
              <a:t>="section-1"&gt;</a:t>
            </a:r>
            <a:endParaRPr lang="tr-TR" dirty="0"/>
          </a:p>
          <a:p>
            <a:r>
              <a:rPr lang="tr-TR" dirty="0"/>
              <a:t>  &lt;div </a:t>
            </a:r>
            <a:r>
              <a:rPr lang="tr-TR" err="1"/>
              <a:t>class</a:t>
            </a:r>
            <a:r>
              <a:rPr lang="tr-TR" smtClean="0"/>
              <a:t>="content" </a:t>
            </a:r>
            <a:endParaRPr lang="tr-TR" dirty="0"/>
          </a:p>
          <a:p>
            <a:r>
              <a:rPr lang="tr-TR" dirty="0"/>
              <a:t>&lt;h1&gt; başlıklar&lt;/h1&gt;</a:t>
            </a:r>
          </a:p>
          <a:p>
            <a:r>
              <a:rPr lang="tr-TR" dirty="0"/>
              <a:t>&lt;/div&gt;</a:t>
            </a:r>
          </a:p>
          <a:p>
            <a:r>
              <a:rPr lang="tr-TR" dirty="0"/>
              <a:t>&lt;/</a:t>
            </a:r>
            <a:r>
              <a:rPr lang="tr-TR" dirty="0" err="1"/>
              <a:t>section</a:t>
            </a:r>
            <a:r>
              <a:rPr lang="tr-TR" dirty="0"/>
              <a:t>&gt;</a:t>
            </a:r>
          </a:p>
          <a:p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section</a:t>
            </a:r>
            <a:r>
              <a:rPr lang="tr-TR" dirty="0"/>
              <a:t> </a:t>
            </a:r>
            <a:r>
              <a:rPr lang="tr-TR" err="1"/>
              <a:t>id</a:t>
            </a:r>
            <a:r>
              <a:rPr lang="tr-TR" smtClean="0"/>
              <a:t>="section-2"&gt;</a:t>
            </a:r>
            <a:endParaRPr lang="tr-TR" dirty="0"/>
          </a:p>
          <a:p>
            <a:r>
              <a:rPr lang="tr-TR" dirty="0"/>
              <a:t>&lt;div </a:t>
            </a:r>
            <a:r>
              <a:rPr lang="tr-TR" err="1"/>
              <a:t>class</a:t>
            </a:r>
            <a:r>
              <a:rPr lang="tr-TR" smtClean="0"/>
              <a:t>="s-div-1"&gt;</a:t>
            </a:r>
            <a:endParaRPr lang="tr-TR" dirty="0"/>
          </a:p>
          <a:p>
            <a:r>
              <a:rPr lang="tr-TR" dirty="0"/>
              <a:t> &lt;</a:t>
            </a:r>
            <a:r>
              <a:rPr lang="tr-TR" dirty="0" err="1"/>
              <a:t>ul</a:t>
            </a:r>
            <a:r>
              <a:rPr lang="tr-TR" dirty="0"/>
              <a:t>&gt;</a:t>
            </a:r>
          </a:p>
          <a:p>
            <a:r>
              <a:rPr lang="tr-TR" dirty="0"/>
              <a:t> &lt;</a:t>
            </a:r>
            <a:r>
              <a:rPr lang="tr-TR" dirty="0" err="1"/>
              <a:t>li</a:t>
            </a:r>
            <a:r>
              <a:rPr lang="tr-TR" dirty="0"/>
              <a:t>&gt;</a:t>
            </a:r>
          </a:p>
          <a:p>
            <a:r>
              <a:rPr lang="tr-TR" dirty="0"/>
              <a:t>&lt;/</a:t>
            </a:r>
            <a:r>
              <a:rPr lang="tr-TR" dirty="0" err="1"/>
              <a:t>li</a:t>
            </a:r>
            <a:r>
              <a:rPr lang="tr-TR" dirty="0"/>
              <a:t>&gt;</a:t>
            </a:r>
          </a:p>
          <a:p>
            <a:r>
              <a:rPr lang="tr-TR" dirty="0"/>
              <a:t>&lt;/</a:t>
            </a:r>
            <a:r>
              <a:rPr lang="tr-TR" dirty="0" err="1"/>
              <a:t>ul</a:t>
            </a:r>
            <a:r>
              <a:rPr lang="tr-TR" dirty="0"/>
              <a:t>&gt;</a:t>
            </a:r>
          </a:p>
          <a:p>
            <a:endParaRPr lang="tr-TR" dirty="0"/>
          </a:p>
          <a:p>
            <a:r>
              <a:rPr lang="tr-TR" dirty="0"/>
              <a:t>&lt;/main&gt;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851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HAYDİ PROJE YAPALIM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Projede kullanılacak 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83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ÖDEVLER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Java 8 gelen özellikler </a:t>
            </a:r>
          </a:p>
          <a:p>
            <a:r>
              <a:rPr lang="tr-TR" smtClean="0"/>
              <a:t>Singleton design pattern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98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418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2705035"/>
          </a:xfrm>
        </p:spPr>
        <p:txBody>
          <a:bodyPr/>
          <a:lstStyle/>
          <a:p>
            <a:r>
              <a:rPr lang="tr-TR" smtClean="0"/>
              <a:t>JavaScript(JAVASCRİPT JavaScript) </a:t>
            </a:r>
            <a:r>
              <a:rPr lang="tr-TR" dirty="0"/>
              <a:t/>
            </a:r>
            <a:br>
              <a:rPr lang="tr-TR" dirty="0"/>
            </a:br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full</a:t>
            </a:r>
            <a:r>
              <a:rPr lang="tr-TR" dirty="0"/>
              <a:t>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developer</a:t>
            </a:r>
            <a:r>
              <a:rPr lang="tr-TR" dirty="0"/>
              <a:t/>
            </a:r>
            <a:br>
              <a:rPr lang="tr-TR" dirty="0"/>
            </a:br>
            <a:r>
              <a:rPr lang="tr-TR" dirty="0" err="1"/>
              <a:t>hamit</a:t>
            </a:r>
            <a:r>
              <a:rPr lang="tr-TR"/>
              <a:t> </a:t>
            </a:r>
            <a:r>
              <a:rPr lang="tr-TR" smtClean="0"/>
              <a:t>mızrak.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545874"/>
            <a:ext cx="9291215" cy="920471"/>
          </a:xfrm>
        </p:spPr>
        <p:txBody>
          <a:bodyPr/>
          <a:lstStyle/>
          <a:p>
            <a:r>
              <a:rPr lang="tr-TR" smtClean="0"/>
              <a:t>CSS3	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7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8784374" cy="2009702"/>
          </a:xfrm>
        </p:spPr>
        <p:txBody>
          <a:bodyPr/>
          <a:lstStyle/>
          <a:p>
            <a:r>
              <a:rPr lang="tr-TR" dirty="0"/>
              <a:t>                CSS-3 </a:t>
            </a:r>
            <a:br>
              <a:rPr lang="tr-TR" dirty="0"/>
            </a:br>
            <a:r>
              <a:rPr lang="tr-TR" dirty="0"/>
              <a:t>           JAVA FULL STACK DEVELOPER</a:t>
            </a:r>
            <a:br>
              <a:rPr lang="tr-TR" dirty="0"/>
            </a:br>
            <a:r>
              <a:rPr lang="tr-TR" dirty="0"/>
              <a:t>           Hamit Mızrak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3079CA83-E510-4B21-8637-190649817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66" y="3101264"/>
            <a:ext cx="5642834" cy="2308936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52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css3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CSS3 ?</a:t>
            </a:r>
          </a:p>
          <a:p>
            <a:r>
              <a:rPr lang="tr-TR" b="1" dirty="0" err="1"/>
              <a:t>C</a:t>
            </a:r>
            <a:r>
              <a:rPr lang="tr-TR" dirty="0" err="1"/>
              <a:t>ascading</a:t>
            </a:r>
            <a:r>
              <a:rPr lang="tr-TR" dirty="0"/>
              <a:t> </a:t>
            </a:r>
            <a:r>
              <a:rPr lang="tr-TR" b="1" dirty="0"/>
              <a:t>S</a:t>
            </a:r>
            <a:r>
              <a:rPr lang="tr-TR" dirty="0"/>
              <a:t>tyle</a:t>
            </a:r>
            <a:r>
              <a:rPr lang="tr-TR"/>
              <a:t> </a:t>
            </a:r>
            <a:r>
              <a:rPr lang="tr-TR" b="1" smtClean="0"/>
              <a:t>S</a:t>
            </a:r>
            <a:r>
              <a:rPr lang="tr-TR" smtClean="0"/>
              <a:t>heets </a:t>
            </a:r>
            <a:r>
              <a:rPr lang="tr-TR" dirty="0"/>
              <a:t>=Basamaklı Stil Şablonları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88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 extensions -1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</a:t>
            </a:fld>
            <a:endParaRPr lang="tr-TR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27" y="647700"/>
            <a:ext cx="5494009" cy="5268913"/>
          </a:xfrm>
        </p:spPr>
      </p:pic>
    </p:spTree>
    <p:extLst>
      <p:ext uri="{BB962C8B-B14F-4D97-AF65-F5344CB8AC3E}">
        <p14:creationId xmlns:p14="http://schemas.microsoft.com/office/powerpoint/2010/main" val="19996095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smtClean="0"/>
          </a:p>
          <a:p>
            <a:endParaRPr lang="tr-TR"/>
          </a:p>
          <a:p>
            <a:r>
              <a:rPr lang="tr-TR" smtClean="0"/>
              <a:t>/*</a:t>
            </a:r>
          </a:p>
          <a:p>
            <a:r>
              <a:rPr lang="tr-TR" smtClean="0"/>
              <a:t>Buraya yazılanlar compiler edilmez</a:t>
            </a:r>
            <a:endParaRPr lang="tr-TR"/>
          </a:p>
          <a:p>
            <a:endParaRPr lang="tr-TR" smtClean="0"/>
          </a:p>
          <a:p>
            <a:r>
              <a:rPr lang="tr-TR" smtClean="0"/>
              <a:t>*/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28832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Syntax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471938CE-DF18-4452-99AB-5185E8F4D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56" y="2846352"/>
            <a:ext cx="5419725" cy="2177483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4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INLİNE CSS3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Aynı sayfada yer alan </a:t>
            </a:r>
            <a:r>
              <a:rPr lang="tr-TR" dirty="0" err="1"/>
              <a:t>selectorlerin</a:t>
            </a:r>
            <a:r>
              <a:rPr lang="tr-TR" dirty="0"/>
              <a:t> değişi için kullanıyoruz.</a:t>
            </a:r>
          </a:p>
          <a:p>
            <a:endParaRPr lang="tr-TR" dirty="0"/>
          </a:p>
          <a:p>
            <a:r>
              <a:rPr lang="tr-TR" dirty="0"/>
              <a:t>Tek satırda Css3  özelliklerini vermeye denir.</a:t>
            </a:r>
          </a:p>
          <a:p>
            <a:endParaRPr lang="tr-TR" dirty="0"/>
          </a:p>
          <a:p>
            <a:r>
              <a:rPr lang="tr-TR" dirty="0"/>
              <a:t>&lt;p </a:t>
            </a:r>
            <a:r>
              <a:rPr lang="tr-TR" err="1">
                <a:solidFill>
                  <a:srgbClr val="FFFF00"/>
                </a:solidFill>
              </a:rPr>
              <a:t>style</a:t>
            </a:r>
            <a:r>
              <a:rPr lang="tr-TR" smtClean="0"/>
              <a:t>=</a:t>
            </a:r>
            <a:r>
              <a:rPr lang="tr-TR" smtClean="0">
                <a:solidFill>
                  <a:srgbClr val="FFFF00"/>
                </a:solidFill>
              </a:rPr>
              <a:t>"color:red;" </a:t>
            </a:r>
            <a:r>
              <a:rPr lang="tr-TR" smtClean="0"/>
              <a:t>&gt; </a:t>
            </a:r>
            <a:r>
              <a:rPr lang="tr-TR" dirty="0" err="1"/>
              <a:t>paragrag</a:t>
            </a:r>
            <a:r>
              <a:rPr lang="tr-TR" dirty="0"/>
              <a:t> &lt;/p&gt;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21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INTERNAL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&lt;</a:t>
            </a:r>
            <a:r>
              <a:rPr lang="tr-TR" dirty="0" err="1"/>
              <a:t>head</a:t>
            </a:r>
            <a:r>
              <a:rPr lang="tr-TR" dirty="0"/>
              <a:t>&gt;</a:t>
            </a:r>
          </a:p>
          <a:p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style</a:t>
            </a:r>
            <a:r>
              <a:rPr lang="tr-TR" dirty="0"/>
              <a:t>&gt;</a:t>
            </a:r>
          </a:p>
          <a:p>
            <a:r>
              <a:rPr lang="tr-TR" dirty="0"/>
              <a:t>H1{ </a:t>
            </a:r>
            <a:r>
              <a:rPr lang="tr-TR" dirty="0" err="1"/>
              <a:t>color:blue</a:t>
            </a:r>
            <a:r>
              <a:rPr lang="tr-TR" dirty="0"/>
              <a:t>;}</a:t>
            </a:r>
          </a:p>
          <a:p>
            <a:r>
              <a:rPr lang="tr-TR" dirty="0"/>
              <a:t>&lt;/</a:t>
            </a:r>
            <a:r>
              <a:rPr lang="tr-TR" dirty="0" err="1"/>
              <a:t>style</a:t>
            </a:r>
            <a:r>
              <a:rPr lang="tr-TR" dirty="0"/>
              <a:t>&gt;</a:t>
            </a:r>
          </a:p>
          <a:p>
            <a:endParaRPr lang="tr-TR" dirty="0"/>
          </a:p>
          <a:p>
            <a:r>
              <a:rPr lang="tr-TR" dirty="0"/>
              <a:t>&lt;/</a:t>
            </a:r>
            <a:r>
              <a:rPr lang="tr-TR" dirty="0" err="1"/>
              <a:t>head</a:t>
            </a:r>
            <a:r>
              <a:rPr lang="tr-TR" dirty="0"/>
              <a:t>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542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EXTERNAL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External</a:t>
            </a:r>
            <a:r>
              <a:rPr lang="tr-TR" dirty="0"/>
              <a:t> =Harici demektir . Dış dosyadan işlem yapmak demektir</a:t>
            </a:r>
          </a:p>
          <a:p>
            <a:r>
              <a:rPr lang="tr-TR" dirty="0"/>
              <a:t>.</a:t>
            </a:r>
            <a:r>
              <a:rPr lang="tr-TR" dirty="0" err="1"/>
              <a:t>css</a:t>
            </a:r>
            <a:r>
              <a:rPr lang="tr-TR" dirty="0"/>
              <a:t>  (uzantısı olmak zorundadır)</a:t>
            </a:r>
          </a:p>
          <a:p>
            <a:endParaRPr lang="tr-TR" dirty="0"/>
          </a:p>
          <a:p>
            <a:r>
              <a:rPr lang="tr-TR" dirty="0"/>
              <a:t>inline </a:t>
            </a:r>
            <a:r>
              <a:rPr lang="tr-TR" dirty="0" err="1"/>
              <a:t>css</a:t>
            </a:r>
            <a:r>
              <a:rPr lang="tr-TR" dirty="0"/>
              <a:t>: tek satırda az işlem varsa yapıyoruz sadece bu sayfadaki değerler etkilenir</a:t>
            </a:r>
          </a:p>
          <a:p>
            <a:r>
              <a:rPr lang="tr-TR" dirty="0" err="1"/>
              <a:t>internal</a:t>
            </a:r>
            <a:r>
              <a:rPr lang="tr-TR" dirty="0"/>
              <a:t> </a:t>
            </a:r>
            <a:r>
              <a:rPr lang="tr-TR" dirty="0" err="1"/>
              <a:t>css</a:t>
            </a:r>
            <a:r>
              <a:rPr lang="tr-TR" dirty="0"/>
              <a:t>: birden fazla </a:t>
            </a:r>
            <a:r>
              <a:rPr lang="tr-TR" dirty="0" err="1"/>
              <a:t>css</a:t>
            </a:r>
            <a:r>
              <a:rPr lang="tr-TR" dirty="0"/>
              <a:t> özelliği için sadece o sayfada kullanmak içindir</a:t>
            </a:r>
          </a:p>
          <a:p>
            <a:r>
              <a:rPr lang="tr-TR" dirty="0" err="1"/>
              <a:t>external</a:t>
            </a:r>
            <a:r>
              <a:rPr lang="tr-TR" dirty="0"/>
              <a:t> </a:t>
            </a:r>
            <a:r>
              <a:rPr lang="tr-TR" dirty="0" err="1"/>
              <a:t>css</a:t>
            </a:r>
            <a:r>
              <a:rPr lang="tr-TR" dirty="0"/>
              <a:t>: birden fazla </a:t>
            </a:r>
            <a:r>
              <a:rPr lang="tr-TR" dirty="0" err="1"/>
              <a:t>css</a:t>
            </a:r>
            <a:r>
              <a:rPr lang="tr-TR" dirty="0"/>
              <a:t> özelliği için bütün sayfalarda </a:t>
            </a:r>
            <a:r>
              <a:rPr lang="tr-TR"/>
              <a:t>geçerlidir </a:t>
            </a:r>
            <a:r>
              <a:rPr lang="tr-TR" smtClean="0"/>
              <a:t>--&gt;</a:t>
            </a:r>
          </a:p>
          <a:p>
            <a:r>
              <a:rPr lang="tr-TR" smtClean="0"/>
              <a:t>inline css &gt; internal css &gt; external css</a:t>
            </a:r>
            <a:endParaRPr lang="tr-TR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05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CSS ID</a:t>
            </a:r>
            <a:br>
              <a:rPr lang="tr-TR" smtClean="0"/>
            </a:br>
            <a:r>
              <a:rPr lang="tr-TR" smtClean="0"/>
              <a:t>ID: unique (tek benzersiz)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8" y="1251751"/>
            <a:ext cx="11647503" cy="4665324"/>
          </a:xfrm>
        </p:spPr>
        <p:txBody>
          <a:bodyPr/>
          <a:lstStyle/>
          <a:p>
            <a:r>
              <a:rPr lang="tr-TR" sz="2800" dirty="0">
                <a:solidFill>
                  <a:srgbClr val="FFFF00"/>
                </a:solidFill>
              </a:rPr>
              <a:t>#</a:t>
            </a:r>
            <a:r>
              <a:rPr lang="tr-TR" dirty="0"/>
              <a:t> gösterilir</a:t>
            </a:r>
          </a:p>
          <a:p>
            <a:r>
              <a:rPr lang="tr-TR" dirty="0"/>
              <a:t>Sadece bir </a:t>
            </a:r>
            <a:r>
              <a:rPr lang="tr-TR" dirty="0" err="1"/>
              <a:t>selectore</a:t>
            </a:r>
            <a:r>
              <a:rPr lang="tr-TR" dirty="0"/>
              <a:t> değer atar</a:t>
            </a:r>
          </a:p>
          <a:p>
            <a:r>
              <a:rPr lang="tr-TR" dirty="0"/>
              <a:t>T.C =</a:t>
            </a:r>
            <a:r>
              <a:rPr lang="tr-TR" dirty="0" err="1"/>
              <a:t>id</a:t>
            </a:r>
            <a:endParaRPr lang="tr-TR" dirty="0"/>
          </a:p>
          <a:p>
            <a:r>
              <a:rPr lang="tr-TR" dirty="0"/>
              <a:t>Parmak iziniz : </a:t>
            </a:r>
            <a:r>
              <a:rPr lang="tr-TR" dirty="0" err="1"/>
              <a:t>id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59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CSS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3200" dirty="0">
                <a:solidFill>
                  <a:srgbClr val="FFFF00"/>
                </a:solidFill>
              </a:rPr>
              <a:t>.</a:t>
            </a:r>
            <a:r>
              <a:rPr lang="tr-TR" sz="3200" dirty="0"/>
              <a:t>(</a:t>
            </a:r>
            <a:r>
              <a:rPr lang="tr-TR" dirty="0"/>
              <a:t>nokta) olarak gösterilir.</a:t>
            </a:r>
          </a:p>
          <a:p>
            <a:r>
              <a:rPr lang="tr-TR" dirty="0"/>
              <a:t>Birden fazla alana hükmetmek içindir.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783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!important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font-size: 50px!important;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735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DIVISION=DIV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Division</a:t>
            </a:r>
            <a:r>
              <a:rPr lang="tr-TR" dirty="0"/>
              <a:t> bölmek için kullanıyoruz.</a:t>
            </a:r>
          </a:p>
          <a:p>
            <a:r>
              <a:rPr lang="tr-TR" dirty="0" err="1"/>
              <a:t>Semantics</a:t>
            </a:r>
            <a:r>
              <a:rPr lang="tr-TR" dirty="0"/>
              <a:t> </a:t>
            </a:r>
            <a:r>
              <a:rPr lang="tr-TR" dirty="0" err="1"/>
              <a:t>elementslerde</a:t>
            </a:r>
            <a:r>
              <a:rPr lang="tr-TR" dirty="0"/>
              <a:t> &lt;</a:t>
            </a:r>
            <a:r>
              <a:rPr lang="tr-TR" dirty="0" err="1"/>
              <a:t>section</a:t>
            </a:r>
            <a:r>
              <a:rPr lang="tr-TR" dirty="0"/>
              <a:t>&gt;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57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Div</a:t>
            </a:r>
            <a:r>
              <a:rPr lang="tr-TR" dirty="0"/>
              <a:t> Ödev-2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F692C3C4-8E33-44E9-8178-8B4D0A933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1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Visual Studio Code  extensions -1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</a:t>
            </a:fld>
            <a:endParaRPr lang="tr-TR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86" y="647700"/>
            <a:ext cx="5624691" cy="5268913"/>
          </a:xfrm>
        </p:spPr>
      </p:pic>
    </p:spTree>
    <p:extLst>
      <p:ext uri="{BB962C8B-B14F-4D97-AF65-F5344CB8AC3E}">
        <p14:creationId xmlns:p14="http://schemas.microsoft.com/office/powerpoint/2010/main" val="33607966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14455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DB0D0F-ED1A-446E-A1A6-335C8EE9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MARGİN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EE606-B3E8-4663-B5CB-8E6340BFD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85851"/>
            <a:ext cx="9613861" cy="3750338"/>
          </a:xfrm>
        </p:spPr>
        <p:txBody>
          <a:bodyPr/>
          <a:lstStyle/>
          <a:p>
            <a:r>
              <a:rPr lang="tr-TR" dirty="0" err="1"/>
              <a:t>margin</a:t>
            </a:r>
            <a:r>
              <a:rPr lang="tr-TR" dirty="0"/>
              <a:t>=dış boşluklar</a:t>
            </a:r>
          </a:p>
          <a:p>
            <a:endParaRPr lang="tr-TR" dirty="0"/>
          </a:p>
          <a:p>
            <a:r>
              <a:rPr lang="tr-TR" smtClean="0"/>
              <a:t>margin:10px 20px 30px 40px; </a:t>
            </a:r>
            <a:r>
              <a:rPr lang="tr-TR" dirty="0"/>
              <a:t>(saat yönünden)</a:t>
            </a:r>
          </a:p>
          <a:p>
            <a:r>
              <a:rPr lang="tr-TR" dirty="0" err="1"/>
              <a:t>margin</a:t>
            </a:r>
            <a:r>
              <a:rPr lang="tr-TR" dirty="0"/>
              <a:t> </a:t>
            </a:r>
            <a:r>
              <a:rPr lang="tr-TR"/>
              <a:t>:</a:t>
            </a:r>
            <a:r>
              <a:rPr lang="tr-TR" smtClean="0"/>
              <a:t>50px </a:t>
            </a:r>
            <a:r>
              <a:rPr lang="tr-TR" dirty="0"/>
              <a:t>100px; (50px=yukarı-aşağı 100px=sağ-sol)</a:t>
            </a:r>
          </a:p>
          <a:p>
            <a:r>
              <a:rPr lang="tr-TR" dirty="0" err="1"/>
              <a:t>margin</a:t>
            </a:r>
            <a:r>
              <a:rPr lang="tr-TR" dirty="0"/>
              <a:t> :10px;</a:t>
            </a:r>
          </a:p>
          <a:p>
            <a:endParaRPr lang="tr-TR" dirty="0"/>
          </a:p>
          <a:p>
            <a:r>
              <a:rPr lang="tr-TR" dirty="0" err="1"/>
              <a:t>margin-left</a:t>
            </a:r>
            <a:r>
              <a:rPr lang="tr-TR" dirty="0"/>
              <a:t> :10px; margin-right:20px; </a:t>
            </a:r>
          </a:p>
          <a:p>
            <a:r>
              <a:rPr lang="tr-TR" dirty="0" err="1"/>
              <a:t>margin</a:t>
            </a:r>
            <a:r>
              <a:rPr lang="tr-TR" dirty="0"/>
              <a:t>-top :30px; margin-bottom:40px;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B7303-D8D8-4FF8-85C6-E251D64A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E3737-7B91-4F00-A557-30B8451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10684B-06B6-4498-8C6A-F5483FDD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59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021" y="0"/>
            <a:ext cx="3408911" cy="1500326"/>
          </a:xfrm>
        </p:spPr>
        <p:txBody>
          <a:bodyPr>
            <a:normAutofit fontScale="90000"/>
          </a:bodyPr>
          <a:lstStyle/>
          <a:p>
            <a:r>
              <a:rPr lang="tr-TR" smtClean="0"/>
              <a:t/>
            </a:r>
            <a:br>
              <a:rPr lang="tr-TR" smtClean="0"/>
            </a:br>
            <a:r>
              <a:rPr lang="tr-TR"/>
              <a:t/>
            </a:r>
            <a:br>
              <a:rPr lang="tr-TR"/>
            </a:br>
            <a:r>
              <a:rPr lang="tr-TR" smtClean="0"/>
              <a:t>PADDiNG                </a:t>
            </a:r>
            <a:br>
              <a:rPr lang="tr-TR" smtClean="0"/>
            </a:br>
            <a:r>
              <a:rPr lang="tr-TR"/>
              <a:t/>
            </a:r>
            <a:br>
              <a:rPr lang="tr-TR"/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8" y="2166151"/>
            <a:ext cx="11647503" cy="3750924"/>
          </a:xfrm>
        </p:spPr>
        <p:txBody>
          <a:bodyPr>
            <a:normAutofit/>
          </a:bodyPr>
          <a:lstStyle/>
          <a:p>
            <a:r>
              <a:rPr lang="tr-TR" dirty="0" err="1"/>
              <a:t>padding</a:t>
            </a:r>
            <a:r>
              <a:rPr lang="tr-TR" dirty="0"/>
              <a:t>=iç boşluklar</a:t>
            </a:r>
          </a:p>
          <a:p>
            <a:endParaRPr lang="tr-TR" dirty="0"/>
          </a:p>
          <a:p>
            <a:r>
              <a:rPr lang="tr-TR" dirty="0" err="1"/>
              <a:t>padding</a:t>
            </a:r>
            <a:r>
              <a:rPr lang="tr-TR" dirty="0"/>
              <a:t> :10px 20px 30px 40px; (saat yönünden)</a:t>
            </a:r>
          </a:p>
          <a:p>
            <a:r>
              <a:rPr lang="tr-TR" dirty="0" err="1"/>
              <a:t>padding</a:t>
            </a:r>
            <a:r>
              <a:rPr lang="tr-TR" dirty="0"/>
              <a:t> :50px 100px; (50px=yukarı-aşağı 100px=sağ-sol)</a:t>
            </a:r>
          </a:p>
          <a:p>
            <a:r>
              <a:rPr lang="tr-TR" dirty="0" err="1"/>
              <a:t>padding</a:t>
            </a:r>
            <a:r>
              <a:rPr lang="tr-TR" dirty="0"/>
              <a:t> :10px;</a:t>
            </a:r>
          </a:p>
          <a:p>
            <a:endParaRPr lang="tr-TR" dirty="0"/>
          </a:p>
          <a:p>
            <a:r>
              <a:rPr lang="tr-TR" dirty="0" err="1"/>
              <a:t>padding</a:t>
            </a:r>
            <a:r>
              <a:rPr lang="tr-TR" dirty="0"/>
              <a:t> :10px; margin-right:20px; </a:t>
            </a:r>
          </a:p>
          <a:p>
            <a:r>
              <a:rPr lang="tr-TR" dirty="0" err="1"/>
              <a:t>padding</a:t>
            </a:r>
            <a:r>
              <a:rPr lang="tr-TR" dirty="0"/>
              <a:t> :30px; margin-bottom:40px;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79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                 COLOR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color:red</a:t>
            </a:r>
            <a:r>
              <a:rPr lang="tr-TR" dirty="0"/>
              <a:t>;</a:t>
            </a:r>
          </a:p>
          <a:p>
            <a:r>
              <a:rPr lang="tr-TR" dirty="0" err="1"/>
              <a:t>color</a:t>
            </a:r>
            <a:r>
              <a:rPr lang="tr-TR" dirty="0"/>
              <a:t>:#f2f2f2;</a:t>
            </a:r>
          </a:p>
          <a:p>
            <a:r>
              <a:rPr lang="tr-TR" dirty="0" err="1"/>
              <a:t>color</a:t>
            </a:r>
            <a:r>
              <a:rPr lang="tr-TR" dirty="0"/>
              <a:t>:#f2f;</a:t>
            </a:r>
          </a:p>
          <a:p>
            <a:r>
              <a:rPr lang="tr-TR" dirty="0" err="1"/>
              <a:t>color:rgb</a:t>
            </a:r>
            <a:r>
              <a:rPr lang="tr-TR" dirty="0"/>
              <a:t>(1,2,10);</a:t>
            </a:r>
          </a:p>
          <a:p>
            <a:r>
              <a:rPr lang="tr-TR" smtClean="0"/>
              <a:t>Color:rgb(2</a:t>
            </a:r>
            <a:r>
              <a:rPr lang="tr-TR" dirty="0"/>
              <a:t>%,5%,6%);</a:t>
            </a:r>
          </a:p>
          <a:p>
            <a:r>
              <a:rPr lang="tr-TR" dirty="0" err="1"/>
              <a:t>color:rgba</a:t>
            </a:r>
            <a:r>
              <a:rPr lang="tr-TR" dirty="0"/>
              <a:t>(1,2,10,0.5); a=</a:t>
            </a:r>
            <a:r>
              <a:rPr lang="tr-TR" dirty="0" err="1"/>
              <a:t>alpha</a:t>
            </a:r>
            <a:endParaRPr lang="tr-TR" dirty="0"/>
          </a:p>
          <a:p>
            <a:r>
              <a:rPr lang="tr-TR" dirty="0"/>
              <a:t>00=siyah</a:t>
            </a:r>
          </a:p>
          <a:p>
            <a:r>
              <a:rPr lang="tr-TR" dirty="0" err="1"/>
              <a:t>ff</a:t>
            </a:r>
            <a:r>
              <a:rPr lang="tr-TR" dirty="0"/>
              <a:t>=beyaz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775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2354B-C1F0-4BCE-9D85-965BFF32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BORDER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F06000-EEF5-4746-A643-F6FDF5B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border:1px </a:t>
            </a:r>
            <a:r>
              <a:rPr lang="tr-TR" dirty="0" err="1"/>
              <a:t>solid</a:t>
            </a:r>
            <a:r>
              <a:rPr lang="tr-TR" dirty="0"/>
              <a:t> </a:t>
            </a:r>
            <a:r>
              <a:rPr lang="tr-TR" dirty="0" err="1"/>
              <a:t>red</a:t>
            </a:r>
            <a:r>
              <a:rPr lang="tr-TR" dirty="0"/>
              <a:t>;</a:t>
            </a:r>
          </a:p>
          <a:p>
            <a:r>
              <a:rPr lang="tr-TR" dirty="0"/>
              <a:t>border-radius:2%;</a:t>
            </a:r>
          </a:p>
          <a:p>
            <a:r>
              <a:rPr lang="tr-TR" dirty="0"/>
              <a:t>border-radius:2px;</a:t>
            </a:r>
          </a:p>
          <a:p>
            <a:endParaRPr lang="tr-TR" dirty="0"/>
          </a:p>
          <a:p>
            <a:r>
              <a:rPr lang="tr-TR" dirty="0"/>
              <a:t>border-top-left-radius:5%;</a:t>
            </a:r>
          </a:p>
          <a:p>
            <a:r>
              <a:rPr lang="tr-TR" dirty="0" err="1"/>
              <a:t>border-bottom-right-radius</a:t>
            </a:r>
            <a:r>
              <a:rPr lang="tr-TR" dirty="0"/>
              <a:t>: 10%;</a:t>
            </a:r>
          </a:p>
          <a:p>
            <a:r>
              <a:rPr lang="tr-TR" dirty="0" err="1"/>
              <a:t>border</a:t>
            </a:r>
            <a:r>
              <a:rPr lang="tr-TR" dirty="0"/>
              <a:t>-top-</a:t>
            </a:r>
            <a:r>
              <a:rPr lang="tr-TR" dirty="0" err="1"/>
              <a:t>right</a:t>
            </a:r>
            <a:r>
              <a:rPr lang="tr-TR" dirty="0"/>
              <a:t>-</a:t>
            </a:r>
            <a:r>
              <a:rPr lang="tr-TR" dirty="0" err="1"/>
              <a:t>radius</a:t>
            </a:r>
            <a:r>
              <a:rPr lang="tr-TR" dirty="0"/>
              <a:t>: 25%;</a:t>
            </a:r>
          </a:p>
          <a:p>
            <a:r>
              <a:rPr lang="tr-TR" dirty="0"/>
              <a:t>border-bottom-left-radius:42%;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9384DC-3E1D-4DEA-9FB7-8BF7550E7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6C17FF-278E-4B43-9FF9-4CB93D2B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051064-4EA5-45FE-A048-6DEFBA36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922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Border</a:t>
            </a:r>
            <a:r>
              <a:rPr lang="tr-TR" dirty="0"/>
              <a:t> ödev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47997629-EC8B-4147-93B7-2695367D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1" y="2085745"/>
            <a:ext cx="11244122" cy="3598863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3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mtClean="0"/>
              <a:t>font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 </a:t>
            </a:r>
            <a:r>
              <a:rPr lang="tr-TR"/>
              <a:t> </a:t>
            </a:r>
            <a:endParaRPr lang="tr-TR" smtClean="0"/>
          </a:p>
          <a:p>
            <a:endParaRPr lang="tr-TR"/>
          </a:p>
          <a:p>
            <a:r>
              <a:rPr lang="tr-TR" smtClean="0"/>
              <a:t>/*</a:t>
            </a:r>
            <a:r>
              <a:rPr lang="tr-TR"/>
              <a:t> font-size: x-large;*/</a:t>
            </a:r>
          </a:p>
          <a:p>
            <a:r>
              <a:rPr lang="tr-TR"/>
              <a:t>    font-size: 80px;</a:t>
            </a:r>
          </a:p>
          <a:p>
            <a:r>
              <a:rPr lang="tr-TR"/>
              <a:t>    font-weight: bold;</a:t>
            </a:r>
          </a:p>
          <a:p>
            <a:r>
              <a:rPr lang="tr-TR"/>
              <a:t>    font-style: italic;</a:t>
            </a:r>
          </a:p>
          <a:p>
            <a:r>
              <a:rPr lang="tr-TR"/>
              <a:t>    font-family: 'Gill Sans', 'Gill Sans MT', Calibri, 'Trebuchet MS', sans-serif;</a:t>
            </a:r>
          </a:p>
          <a:p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3C2E-F721-4D16-A208-27426F60C2E0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JAVA FULL STACK DEVELOPER HAMİT MIZRAK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1939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BB3AC6-692B-4E04-BE64-D99C666C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FONT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70FECF-5407-4524-91BC-2DCBF4D3D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err="1"/>
              <a:t>Font-f</a:t>
            </a:r>
            <a:r>
              <a:rPr lang="tr-TR"/>
              <a:t>amily</a:t>
            </a:r>
            <a:r>
              <a:rPr lang="tr-TR" smtClean="0"/>
              <a:t>:"Times </a:t>
            </a:r>
            <a:r>
              <a:rPr lang="tr-TR"/>
              <a:t>New </a:t>
            </a:r>
            <a:r>
              <a:rPr lang="tr-TR" smtClean="0"/>
              <a:t>Roman",</a:t>
            </a:r>
            <a:r>
              <a:rPr lang="tr-TR" dirty="0"/>
              <a:t>Serif;</a:t>
            </a:r>
          </a:p>
          <a:p>
            <a:r>
              <a:rPr lang="tr-TR" dirty="0"/>
              <a:t>Font-size:10px;</a:t>
            </a:r>
          </a:p>
          <a:p>
            <a:r>
              <a:rPr lang="tr-TR" dirty="0"/>
              <a:t>Font-size:200%;</a:t>
            </a:r>
          </a:p>
          <a:p>
            <a:r>
              <a:rPr lang="tr-TR" sz="1400" dirty="0"/>
              <a:t>&lt;p </a:t>
            </a:r>
            <a:r>
              <a:rPr lang="tr-TR" sz="1400" err="1"/>
              <a:t>style</a:t>
            </a:r>
            <a:r>
              <a:rPr lang="tr-TR" sz="1400" smtClean="0"/>
              <a:t>="font-size:16px;"&gt;</a:t>
            </a:r>
            <a:r>
              <a:rPr lang="tr-TR" sz="1400" dirty="0" err="1"/>
              <a:t>Lorem</a:t>
            </a:r>
            <a:r>
              <a:rPr lang="tr-TR" sz="1400" dirty="0"/>
              <a:t> </a:t>
            </a:r>
            <a:r>
              <a:rPr lang="tr-TR" sz="1400" dirty="0" err="1"/>
              <a:t>ipsum</a:t>
            </a:r>
            <a:r>
              <a:rPr lang="tr-TR" sz="1400" dirty="0"/>
              <a:t> </a:t>
            </a:r>
            <a:r>
              <a:rPr lang="tr-TR" sz="1400" dirty="0" err="1"/>
              <a:t>dolor</a:t>
            </a:r>
            <a:r>
              <a:rPr lang="tr-TR" sz="1400" dirty="0"/>
              <a:t> sit </a:t>
            </a:r>
            <a:r>
              <a:rPr lang="tr-TR" sz="1400" dirty="0" err="1"/>
              <a:t>amet</a:t>
            </a:r>
            <a:r>
              <a:rPr lang="tr-TR" sz="1400" dirty="0"/>
              <a:t>.&lt;/p&gt;   Kendisi</a:t>
            </a:r>
          </a:p>
          <a:p>
            <a:r>
              <a:rPr lang="tr-TR" sz="1400" dirty="0"/>
              <a:t>&lt;p </a:t>
            </a:r>
            <a:r>
              <a:rPr lang="tr-TR" sz="1400" err="1"/>
              <a:t>style</a:t>
            </a:r>
            <a:r>
              <a:rPr lang="tr-TR" sz="1400" smtClean="0"/>
              <a:t>="font-size:200</a:t>
            </a:r>
            <a:r>
              <a:rPr lang="tr-TR" sz="1400" dirty="0"/>
              <a:t>%; font-</a:t>
            </a:r>
            <a:r>
              <a:rPr lang="tr-TR" sz="1400" dirty="0" err="1"/>
              <a:t>family</a:t>
            </a:r>
            <a:r>
              <a:rPr lang="tr-TR" sz="1400" dirty="0"/>
              <a:t>: '</a:t>
            </a:r>
            <a:r>
              <a:rPr lang="tr-TR" sz="1400" dirty="0" err="1"/>
              <a:t>Baloo</a:t>
            </a:r>
            <a:r>
              <a:rPr lang="tr-TR" sz="1400" dirty="0"/>
              <a:t> </a:t>
            </a:r>
            <a:r>
              <a:rPr lang="tr-TR" sz="1400" dirty="0" err="1"/>
              <a:t>Bhai</a:t>
            </a:r>
            <a:r>
              <a:rPr lang="tr-TR" sz="1400" dirty="0"/>
              <a:t>', </a:t>
            </a:r>
            <a:r>
              <a:rPr lang="tr-TR" sz="1400" err="1"/>
              <a:t>cursive</a:t>
            </a:r>
            <a:r>
              <a:rPr lang="tr-TR" sz="1400" smtClean="0"/>
              <a:t>;"&gt;</a:t>
            </a:r>
            <a:r>
              <a:rPr lang="tr-TR" sz="1400" dirty="0" err="1"/>
              <a:t>Lorem</a:t>
            </a:r>
            <a:r>
              <a:rPr lang="tr-TR" sz="1400" dirty="0"/>
              <a:t> </a:t>
            </a:r>
            <a:r>
              <a:rPr lang="tr-TR" sz="1400" dirty="0" err="1"/>
              <a:t>ipsum</a:t>
            </a:r>
            <a:r>
              <a:rPr lang="tr-TR" sz="1400" dirty="0"/>
              <a:t> </a:t>
            </a:r>
            <a:r>
              <a:rPr lang="tr-TR" sz="1400" dirty="0" err="1"/>
              <a:t>dolor</a:t>
            </a:r>
            <a:r>
              <a:rPr lang="tr-TR" sz="1400" dirty="0"/>
              <a:t> sit </a:t>
            </a:r>
            <a:r>
              <a:rPr lang="tr-TR" sz="1400" dirty="0" err="1"/>
              <a:t>amet</a:t>
            </a:r>
            <a:r>
              <a:rPr lang="tr-TR" sz="1400" dirty="0"/>
              <a:t>.&lt;/p&gt; *2 katı</a:t>
            </a:r>
          </a:p>
          <a:p>
            <a:r>
              <a:rPr lang="tr-TR" sz="1400" dirty="0"/>
              <a:t>&lt;p </a:t>
            </a:r>
            <a:r>
              <a:rPr lang="tr-TR" sz="1400" err="1"/>
              <a:t>style</a:t>
            </a:r>
            <a:r>
              <a:rPr lang="tr-TR" sz="1400" smtClean="0"/>
              <a:t>="font-size:3em</a:t>
            </a:r>
            <a:r>
              <a:rPr lang="tr-TR" sz="1400" dirty="0"/>
              <a:t>; font-</a:t>
            </a:r>
            <a:r>
              <a:rPr lang="tr-TR" sz="1400" dirty="0" err="1"/>
              <a:t>family</a:t>
            </a:r>
            <a:r>
              <a:rPr lang="tr-TR" sz="1400" dirty="0"/>
              <a:t>: '</a:t>
            </a:r>
            <a:r>
              <a:rPr lang="tr-TR" sz="1400" dirty="0" err="1"/>
              <a:t>Baloo</a:t>
            </a:r>
            <a:r>
              <a:rPr lang="tr-TR" sz="1400" dirty="0"/>
              <a:t> </a:t>
            </a:r>
            <a:r>
              <a:rPr lang="tr-TR" sz="1400" dirty="0" err="1"/>
              <a:t>Bhai</a:t>
            </a:r>
            <a:r>
              <a:rPr lang="tr-TR" sz="1400" dirty="0"/>
              <a:t>', </a:t>
            </a:r>
            <a:r>
              <a:rPr lang="tr-TR" sz="1400" err="1"/>
              <a:t>cursive</a:t>
            </a:r>
            <a:r>
              <a:rPr lang="tr-TR" sz="1400" smtClean="0"/>
              <a:t>;"&gt;</a:t>
            </a:r>
            <a:r>
              <a:rPr lang="tr-TR" sz="1400" dirty="0" err="1"/>
              <a:t>Lorem</a:t>
            </a:r>
            <a:r>
              <a:rPr lang="tr-TR" sz="1400" dirty="0"/>
              <a:t> </a:t>
            </a:r>
            <a:r>
              <a:rPr lang="tr-TR" sz="1400" dirty="0" err="1"/>
              <a:t>ipsum</a:t>
            </a:r>
            <a:r>
              <a:rPr lang="tr-TR" sz="1400" dirty="0"/>
              <a:t> </a:t>
            </a:r>
            <a:r>
              <a:rPr lang="tr-TR" sz="1400" dirty="0" err="1"/>
              <a:t>dolor</a:t>
            </a:r>
            <a:r>
              <a:rPr lang="tr-TR" sz="1400" dirty="0"/>
              <a:t> sit </a:t>
            </a:r>
            <a:r>
              <a:rPr lang="tr-TR" sz="1400" dirty="0" err="1"/>
              <a:t>amet</a:t>
            </a:r>
            <a:r>
              <a:rPr lang="tr-TR" sz="1400" dirty="0"/>
              <a:t>.&lt;/p&gt;  *3 katı</a:t>
            </a:r>
          </a:p>
          <a:p>
            <a:r>
              <a:rPr lang="tr-TR" sz="1400" dirty="0"/>
              <a:t>&lt;p </a:t>
            </a:r>
            <a:r>
              <a:rPr lang="tr-TR" sz="1400" err="1"/>
              <a:t>style</a:t>
            </a:r>
            <a:r>
              <a:rPr lang="tr-TR" sz="1400" smtClean="0"/>
              <a:t>="font-size:4rem</a:t>
            </a:r>
            <a:r>
              <a:rPr lang="tr-TR" sz="1400" dirty="0"/>
              <a:t>; font-</a:t>
            </a:r>
            <a:r>
              <a:rPr lang="tr-TR" sz="1400" dirty="0" err="1"/>
              <a:t>family</a:t>
            </a:r>
            <a:r>
              <a:rPr lang="tr-TR" sz="1400" dirty="0"/>
              <a:t>: '</a:t>
            </a:r>
            <a:r>
              <a:rPr lang="tr-TR" sz="1400" dirty="0" err="1"/>
              <a:t>Baloo</a:t>
            </a:r>
            <a:r>
              <a:rPr lang="tr-TR" sz="1400" dirty="0"/>
              <a:t> </a:t>
            </a:r>
            <a:r>
              <a:rPr lang="tr-TR" sz="1400" dirty="0" err="1"/>
              <a:t>Bhai</a:t>
            </a:r>
            <a:r>
              <a:rPr lang="tr-TR" sz="1400" dirty="0"/>
              <a:t>', </a:t>
            </a:r>
            <a:r>
              <a:rPr lang="tr-TR" sz="1400" err="1"/>
              <a:t>cursive</a:t>
            </a:r>
            <a:r>
              <a:rPr lang="tr-TR" sz="1400" smtClean="0"/>
              <a:t>;"&gt;</a:t>
            </a:r>
            <a:r>
              <a:rPr lang="tr-TR" sz="1400" dirty="0" err="1"/>
              <a:t>Lorem</a:t>
            </a:r>
            <a:r>
              <a:rPr lang="tr-TR" sz="1400" dirty="0"/>
              <a:t> </a:t>
            </a:r>
            <a:r>
              <a:rPr lang="tr-TR" sz="1400" dirty="0" err="1"/>
              <a:t>ipsum</a:t>
            </a:r>
            <a:r>
              <a:rPr lang="tr-TR" sz="1400" dirty="0"/>
              <a:t> </a:t>
            </a:r>
            <a:r>
              <a:rPr lang="tr-TR" sz="1400" dirty="0" err="1"/>
              <a:t>dolor</a:t>
            </a:r>
            <a:r>
              <a:rPr lang="tr-TR" sz="1400" dirty="0"/>
              <a:t> sit </a:t>
            </a:r>
            <a:r>
              <a:rPr lang="tr-TR" sz="1400" dirty="0" err="1"/>
              <a:t>amet</a:t>
            </a:r>
            <a:r>
              <a:rPr lang="tr-TR" sz="1400" dirty="0"/>
              <a:t>.&lt;/p&gt; *4 katı</a:t>
            </a:r>
          </a:p>
          <a:p>
            <a:endParaRPr lang="tr-TR" dirty="0"/>
          </a:p>
          <a:p>
            <a:r>
              <a:rPr lang="tr-TR" dirty="0"/>
              <a:t>Google font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88577-8938-4B35-B1BE-72394A97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CDD492-C37D-4673-A5F7-CF133D7E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379B1C-A981-4487-813C-C62E12F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1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499EEE-52A5-43E0-8D0B-B5245F92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C49A0E-E5C9-4AB9-8CA9-6D227478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Font-</a:t>
            </a:r>
            <a:r>
              <a:rPr lang="tr-TR" dirty="0" err="1"/>
              <a:t>awesome</a:t>
            </a:r>
            <a:endParaRPr lang="tr-TR" dirty="0"/>
          </a:p>
          <a:p>
            <a:r>
              <a:rPr lang="tr-TR" dirty="0"/>
              <a:t>&lt;</a:t>
            </a:r>
            <a:r>
              <a:rPr lang="tr-TR" dirty="0" err="1"/>
              <a:t>head</a:t>
            </a:r>
            <a:r>
              <a:rPr lang="tr-TR" dirty="0"/>
              <a:t>&gt;</a:t>
            </a:r>
          </a:p>
          <a:p>
            <a:r>
              <a:rPr lang="tr-TR" dirty="0"/>
              <a:t>.</a:t>
            </a:r>
            <a:r>
              <a:rPr lang="tr-TR" dirty="0" err="1"/>
              <a:t>red</a:t>
            </a:r>
            <a:r>
              <a:rPr lang="tr-TR" dirty="0"/>
              <a:t> {</a:t>
            </a:r>
          </a:p>
          <a:p>
            <a:r>
              <a:rPr lang="tr-TR" dirty="0" err="1"/>
              <a:t>Color:red</a:t>
            </a:r>
            <a:r>
              <a:rPr lang="tr-TR" dirty="0"/>
              <a:t>;}</a:t>
            </a:r>
          </a:p>
          <a:p>
            <a:r>
              <a:rPr lang="tr-TR" dirty="0" err="1"/>
              <a:t>İcon</a:t>
            </a:r>
            <a:r>
              <a:rPr lang="tr-TR" dirty="0"/>
              <a:t> link </a:t>
            </a:r>
          </a:p>
          <a:p>
            <a:r>
              <a:rPr lang="tr-TR" dirty="0"/>
              <a:t>&lt;/</a:t>
            </a:r>
            <a:r>
              <a:rPr lang="tr-TR" dirty="0" err="1"/>
              <a:t>head</a:t>
            </a:r>
            <a:r>
              <a:rPr lang="tr-TR" dirty="0"/>
              <a:t>&gt;</a:t>
            </a:r>
          </a:p>
          <a:p>
            <a:endParaRPr lang="tr-TR" dirty="0"/>
          </a:p>
          <a:p>
            <a:r>
              <a:rPr lang="tr-TR" dirty="0"/>
              <a:t>&lt;i </a:t>
            </a:r>
            <a:r>
              <a:rPr lang="tr-TR" err="1"/>
              <a:t>class</a:t>
            </a:r>
            <a:r>
              <a:rPr lang="tr-TR" smtClean="0"/>
              <a:t>="fa </a:t>
            </a:r>
            <a:r>
              <a:rPr lang="tr-TR" err="1"/>
              <a:t>fab</a:t>
            </a:r>
            <a:r>
              <a:rPr lang="tr-TR"/>
              <a:t> </a:t>
            </a:r>
            <a:r>
              <a:rPr lang="tr-TR" smtClean="0"/>
              <a:t>red"&gt;&lt;/</a:t>
            </a:r>
            <a:r>
              <a:rPr lang="tr-TR" dirty="0"/>
              <a:t>i&gt;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03553C-8E33-4F7F-8A86-42D17DD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4383D-497D-4369-811B-0B58CFFF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2AE548-A5C1-4AB6-9AD7-6C49473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76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68ECCE-6CA9-40E1-9084-78B3B83D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189" y="627356"/>
            <a:ext cx="5663954" cy="562252"/>
          </a:xfrm>
        </p:spPr>
        <p:txBody>
          <a:bodyPr>
            <a:normAutofit fontScale="90000"/>
          </a:bodyPr>
          <a:lstStyle/>
          <a:p>
            <a:r>
              <a:rPr lang="tr-TR" dirty="0"/>
              <a:t>TEXT FORMATTER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9861E2-D578-4088-BCE1-085993A5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066056" cy="3599316"/>
          </a:xfrm>
        </p:spPr>
        <p:txBody>
          <a:bodyPr>
            <a:normAutofit/>
          </a:bodyPr>
          <a:lstStyle/>
          <a:p>
            <a:r>
              <a:rPr lang="tr-TR" sz="1600" dirty="0"/>
              <a:t>TEXT -</a:t>
            </a:r>
            <a:r>
              <a:rPr lang="tr-TR" sz="1600" dirty="0">
                <a:sym typeface="Wingdings" panose="05000000000000000000" pitchFamily="2" charset="2"/>
              </a:rPr>
              <a:t> TADI </a:t>
            </a:r>
          </a:p>
          <a:p>
            <a:r>
              <a:rPr lang="tr-TR" sz="1600" smtClean="0">
                <a:sym typeface="Wingdings" panose="05000000000000000000" pitchFamily="2" charset="2"/>
              </a:rPr>
              <a:t>text-transform:uppercase</a:t>
            </a:r>
            <a:endParaRPr lang="tr-TR" sz="1600" dirty="0">
              <a:sym typeface="Wingdings" panose="05000000000000000000" pitchFamily="2" charset="2"/>
            </a:endParaRPr>
          </a:p>
          <a:p>
            <a:r>
              <a:rPr lang="tr-TR" sz="1600" smtClean="0">
                <a:sym typeface="Wingdings" panose="05000000000000000000" pitchFamily="2" charset="2"/>
              </a:rPr>
              <a:t>text-align:justify</a:t>
            </a:r>
            <a:endParaRPr lang="tr-TR" sz="1600" dirty="0">
              <a:sym typeface="Wingdings" panose="05000000000000000000" pitchFamily="2" charset="2"/>
            </a:endParaRPr>
          </a:p>
          <a:p>
            <a:r>
              <a:rPr lang="tr-TR" sz="1600" smtClean="0">
                <a:sym typeface="Wingdings" panose="05000000000000000000" pitchFamily="2" charset="2"/>
              </a:rPr>
              <a:t>text-decoration:underline</a:t>
            </a:r>
            <a:endParaRPr lang="tr-TR" sz="1600" dirty="0">
              <a:sym typeface="Wingdings" panose="05000000000000000000" pitchFamily="2" charset="2"/>
            </a:endParaRPr>
          </a:p>
          <a:p>
            <a:r>
              <a:rPr lang="tr-TR" sz="1600" smtClean="0">
                <a:sym typeface="Wingdings" panose="05000000000000000000" pitchFamily="2" charset="2"/>
              </a:rPr>
              <a:t>text-Indent:5px</a:t>
            </a:r>
            <a:endParaRPr lang="tr-TR" sz="1600" dirty="0">
              <a:sym typeface="Wingdings" panose="05000000000000000000" pitchFamily="2" charset="2"/>
            </a:endParaRPr>
          </a:p>
          <a:p>
            <a:endParaRPr lang="tr-TR" sz="1600" dirty="0">
              <a:sym typeface="Wingdings" panose="05000000000000000000" pitchFamily="2" charset="2"/>
            </a:endParaRPr>
          </a:p>
          <a:p>
            <a:r>
              <a:rPr lang="tr-TR" sz="1600" dirty="0" err="1">
                <a:sym typeface="Wingdings" panose="05000000000000000000" pitchFamily="2" charset="2"/>
              </a:rPr>
              <a:t>word-spacing</a:t>
            </a:r>
            <a:endParaRPr lang="tr-TR" sz="1600" dirty="0">
              <a:sym typeface="Wingdings" panose="05000000000000000000" pitchFamily="2" charset="2"/>
            </a:endParaRPr>
          </a:p>
          <a:p>
            <a:r>
              <a:rPr lang="tr-TR" sz="1600" dirty="0" err="1">
                <a:sym typeface="Wingdings" panose="05000000000000000000" pitchFamily="2" charset="2"/>
              </a:rPr>
              <a:t>letter-spacing</a:t>
            </a:r>
            <a:endParaRPr lang="tr-TR" sz="1600" dirty="0">
              <a:sym typeface="Wingdings" panose="05000000000000000000" pitchFamily="2" charset="2"/>
            </a:endParaRPr>
          </a:p>
          <a:p>
            <a:r>
              <a:rPr lang="tr-TR" sz="1600" dirty="0" err="1">
                <a:sym typeface="Wingdings" panose="05000000000000000000" pitchFamily="2" charset="2"/>
              </a:rPr>
              <a:t>line-height</a:t>
            </a:r>
            <a:endParaRPr lang="tr-TR" sz="1600" dirty="0">
              <a:sym typeface="Wingdings" panose="05000000000000000000" pitchFamily="2" charset="2"/>
            </a:endParaRPr>
          </a:p>
          <a:p>
            <a:endParaRPr lang="tr-TR" sz="1600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EA0F8DF-F827-46A1-BC4D-0B828A6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F742-7E77-4DC0-8991-01AB857D5C28}" type="datetime1">
              <a:rPr lang="tr-TR" smtClean="0"/>
              <a:t>11.07.2021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4B3287-43B9-4955-94F7-E21DD5A3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JAVA FULL STACK DEVELOPER HAMİT MIZRAK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AA9522-1905-4ECE-A415-614E2ABD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D79E-702A-4AF5-93EF-BBEB456BD2DD}" type="slidenum">
              <a:rPr lang="tr-TR" smtClean="0"/>
              <a:t>99</a:t>
            </a:fld>
            <a:endParaRPr lang="tr-TR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C176F211-D749-48A8-8915-B40340AD8662}"/>
              </a:ext>
            </a:extLst>
          </p:cNvPr>
          <p:cNvSpPr txBox="1">
            <a:spLocks/>
          </p:cNvSpPr>
          <p:nvPr/>
        </p:nvSpPr>
        <p:spPr>
          <a:xfrm>
            <a:off x="4359692" y="2486660"/>
            <a:ext cx="3582525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dirty="0">
                <a:sym typeface="Wingdings" panose="05000000000000000000" pitchFamily="2" charset="2"/>
              </a:rPr>
              <a:t>Column-count:2</a:t>
            </a:r>
          </a:p>
          <a:p>
            <a:r>
              <a:rPr lang="tr-TR" sz="1600" dirty="0">
                <a:sym typeface="Wingdings" panose="05000000000000000000" pitchFamily="2" charset="2"/>
              </a:rPr>
              <a:t>Column-role:1 </a:t>
            </a:r>
            <a:r>
              <a:rPr lang="tr-TR" sz="1600" dirty="0" err="1">
                <a:sym typeface="Wingdings" panose="05000000000000000000" pitchFamily="2" charset="2"/>
              </a:rPr>
              <a:t>px</a:t>
            </a:r>
            <a:r>
              <a:rPr lang="tr-TR" sz="1600" dirty="0">
                <a:sym typeface="Wingdings" panose="05000000000000000000" pitchFamily="2" charset="2"/>
              </a:rPr>
              <a:t> </a:t>
            </a:r>
            <a:r>
              <a:rPr lang="tr-TR" sz="1600" dirty="0" err="1">
                <a:sym typeface="Wingdings" panose="05000000000000000000" pitchFamily="2" charset="2"/>
              </a:rPr>
              <a:t>solid</a:t>
            </a:r>
            <a:r>
              <a:rPr lang="tr-TR" sz="1600" dirty="0">
                <a:sym typeface="Wingdings" panose="05000000000000000000" pitchFamily="2" charset="2"/>
              </a:rPr>
              <a:t> </a:t>
            </a:r>
            <a:r>
              <a:rPr lang="tr-TR" sz="1600" dirty="0" err="1">
                <a:sym typeface="Wingdings" panose="05000000000000000000" pitchFamily="2" charset="2"/>
              </a:rPr>
              <a:t>red</a:t>
            </a:r>
            <a:r>
              <a:rPr lang="tr-TR" sz="1600" dirty="0">
                <a:sym typeface="Wingdings" panose="05000000000000000000" pitchFamily="2" charset="2"/>
              </a:rPr>
              <a:t>;</a:t>
            </a:r>
          </a:p>
          <a:p>
            <a:endParaRPr lang="tr-TR" sz="1600" dirty="0">
              <a:sym typeface="Wingdings" panose="05000000000000000000" pitchFamily="2" charset="2"/>
            </a:endParaRPr>
          </a:p>
          <a:p>
            <a:r>
              <a:rPr lang="tr-TR" sz="1600" smtClean="0">
                <a:sym typeface="Wingdings" panose="05000000000000000000" pitchFamily="2" charset="2"/>
              </a:rPr>
              <a:t>font-weight:bold</a:t>
            </a:r>
            <a:r>
              <a:rPr lang="tr-TR" sz="1600" dirty="0">
                <a:sym typeface="Wingdings" panose="05000000000000000000" pitchFamily="2" charset="2"/>
              </a:rPr>
              <a:t>;</a:t>
            </a:r>
          </a:p>
          <a:p>
            <a:endParaRPr lang="tr-TR" sz="1600" dirty="0">
              <a:sym typeface="Wingdings" panose="05000000000000000000" pitchFamily="2" charset="2"/>
            </a:endParaRPr>
          </a:p>
          <a:p>
            <a:r>
              <a:rPr lang="tr-TR" sz="1600" smtClean="0">
                <a:sym typeface="Wingdings" panose="05000000000000000000" pitchFamily="2" charset="2"/>
              </a:rPr>
              <a:t>text-decoration:underline</a:t>
            </a:r>
            <a:r>
              <a:rPr lang="tr-TR" sz="1600" dirty="0">
                <a:sym typeface="Wingdings" panose="05000000000000000000" pitchFamily="2" charset="2"/>
              </a:rPr>
              <a:t>;</a:t>
            </a:r>
          </a:p>
          <a:p>
            <a:r>
              <a:rPr lang="tr-TR" sz="1600">
                <a:sym typeface="Wingdings" panose="05000000000000000000" pitchFamily="2" charset="2"/>
              </a:rPr>
              <a:t>t</a:t>
            </a:r>
            <a:r>
              <a:rPr lang="tr-TR" sz="1600" smtClean="0">
                <a:sym typeface="Wingdings" panose="05000000000000000000" pitchFamily="2" charset="2"/>
              </a:rPr>
              <a:t>ext-decoration:overline</a:t>
            </a:r>
            <a:r>
              <a:rPr lang="tr-TR" sz="1600" dirty="0">
                <a:sym typeface="Wingdings" panose="05000000000000000000" pitchFamily="2" charset="2"/>
              </a:rPr>
              <a:t>;</a:t>
            </a:r>
          </a:p>
          <a:p>
            <a:r>
              <a:rPr lang="tr-TR" sz="1600" smtClean="0">
                <a:sym typeface="Wingdings" panose="05000000000000000000" pitchFamily="2" charset="2"/>
              </a:rPr>
              <a:t>text-decoration:line-throught</a:t>
            </a:r>
            <a:r>
              <a:rPr lang="tr-TR" sz="1600" dirty="0">
                <a:sym typeface="Wingdings" panose="05000000000000000000" pitchFamily="2" charset="2"/>
              </a:rPr>
              <a:t>;</a:t>
            </a:r>
          </a:p>
          <a:p>
            <a:endParaRPr lang="tr-TR" sz="1600" dirty="0">
              <a:sym typeface="Wingdings" panose="05000000000000000000" pitchFamily="2" charset="2"/>
            </a:endParaRPr>
          </a:p>
          <a:p>
            <a:endParaRPr lang="tr-T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418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ristal">
  <a:themeElements>
    <a:clrScheme name="Kristal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ama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28534</TotalTime>
  <Words>4605</Words>
  <Application>Microsoft Office PowerPoint</Application>
  <PresentationFormat>Geniş ekran</PresentationFormat>
  <Paragraphs>1394</Paragraphs>
  <Slides>157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157</vt:i4>
      </vt:variant>
    </vt:vector>
  </HeadingPairs>
  <TitlesOfParts>
    <vt:vector size="169" baseType="lpstr">
      <vt:lpstr>Arial</vt:lpstr>
      <vt:lpstr>Calibri</vt:lpstr>
      <vt:lpstr>Consolas</vt:lpstr>
      <vt:lpstr>Garamond</vt:lpstr>
      <vt:lpstr>Helvetica Neue</vt:lpstr>
      <vt:lpstr>inherit</vt:lpstr>
      <vt:lpstr>Lato</vt:lpstr>
      <vt:lpstr>SFMono-Regular</vt:lpstr>
      <vt:lpstr>Trebuchet MS</vt:lpstr>
      <vt:lpstr>Wingdings</vt:lpstr>
      <vt:lpstr>Wingdings 3</vt:lpstr>
      <vt:lpstr>Kristal</vt:lpstr>
      <vt:lpstr>Hamit Mızrak  Specialist, Advisor , Java Senior Full Stack Developer</vt:lpstr>
      <vt:lpstr>PowerPoint Sunusu</vt:lpstr>
      <vt:lpstr>PowerPoint Sunusu</vt:lpstr>
      <vt:lpstr>PowerPoint Sunusu</vt:lpstr>
      <vt:lpstr>Resmi Sitesi</vt:lpstr>
      <vt:lpstr>Visual Studio Code  extensions -1</vt:lpstr>
      <vt:lpstr>Visual Studio Code  extensions -1</vt:lpstr>
      <vt:lpstr>Visual Studio Code  extensions -1</vt:lpstr>
      <vt:lpstr>Visual Studio Code  extensions -1</vt:lpstr>
      <vt:lpstr>Visual Studio Code  extensions -1</vt:lpstr>
      <vt:lpstr>Visual Studio Code  extensions -1</vt:lpstr>
      <vt:lpstr>Visual Studio Code  extensions -1</vt:lpstr>
      <vt:lpstr>Visual Studio Code  extensions -1</vt:lpstr>
      <vt:lpstr>Visual Studio Code  extensions -1</vt:lpstr>
      <vt:lpstr>PowerPoint Sunusu</vt:lpstr>
      <vt:lpstr>notepad++ download</vt:lpstr>
      <vt:lpstr>JavaScript(JAVASCRİPT)  java full stack developer hamit mızrak.</vt:lpstr>
      <vt:lpstr>ONLİNE EDİTÖRLER HTML5-CSS3-JS-JQUERY-BOOTSTRAP-RESPONSİVE DESİGN</vt:lpstr>
      <vt:lpstr>kurulumlar</vt:lpstr>
      <vt:lpstr>DERS-1 HTML5 1-)Visual studio CODE kurulumu </vt:lpstr>
      <vt:lpstr>Ders-2 (HTML5)</vt:lpstr>
      <vt:lpstr>visual studio code extensions </vt:lpstr>
      <vt:lpstr>visual studio code extensions </vt:lpstr>
      <vt:lpstr>Ders-3 (HTML5)</vt:lpstr>
      <vt:lpstr>Emmet özellığı</vt:lpstr>
      <vt:lpstr>Eclıpse emmet </vt:lpstr>
      <vt:lpstr>Emmet</vt:lpstr>
      <vt:lpstr>Ders-4 (HTML5)</vt:lpstr>
      <vt:lpstr>Ders-5 (HTML5)</vt:lpstr>
      <vt:lpstr>Ders-6 HTML5 (ÖDEV-1)</vt:lpstr>
      <vt:lpstr>tavsiye</vt:lpstr>
      <vt:lpstr>Başlıklar (h1..H6)</vt:lpstr>
      <vt:lpstr>Paragraf etiketi (html5)</vt:lpstr>
      <vt:lpstr>Format etiketleri (html5)</vt:lpstr>
      <vt:lpstr>Soru ve cevap (HTML5)</vt:lpstr>
      <vt:lpstr>Ödev-2 (html5)</vt:lpstr>
      <vt:lpstr>Html5 ödev-2</vt:lpstr>
      <vt:lpstr>LİSTELER (ul-li  ol-li)</vt:lpstr>
      <vt:lpstr>LİSTE ÖDEV</vt:lpstr>
      <vt:lpstr>Html5 images</vt:lpstr>
      <vt:lpstr>Resim ödevi</vt:lpstr>
      <vt:lpstr>LİNK</vt:lpstr>
      <vt:lpstr>TABLE-1 (Html5)</vt:lpstr>
      <vt:lpstr>TABLE-2 (Html5)</vt:lpstr>
      <vt:lpstr>TABLE-3 (Html5)</vt:lpstr>
      <vt:lpstr>ÖDEV-5</vt:lpstr>
      <vt:lpstr>Div-span</vt:lpstr>
      <vt:lpstr>HTML5 GELEN SEMANTİCS ELEMENTS</vt:lpstr>
      <vt:lpstr>PowerPoint Sunusu</vt:lpstr>
      <vt:lpstr>Non-semantics</vt:lpstr>
      <vt:lpstr>Semantics elements</vt:lpstr>
      <vt:lpstr>PowerPoint Sunusu</vt:lpstr>
      <vt:lpstr>PowerPoint Sunusu</vt:lpstr>
      <vt:lpstr>PowerPoint Sunusu</vt:lpstr>
      <vt:lpstr>Semantics elementlser</vt:lpstr>
      <vt:lpstr>HTML5 Gelen özellikler-1 (video-1)</vt:lpstr>
      <vt:lpstr>HTML5 Gelen özellikler-1 (video-2)</vt:lpstr>
      <vt:lpstr>HTML5 AUDIO</vt:lpstr>
      <vt:lpstr>HTML5 AUDIO-VIDEO </vt:lpstr>
      <vt:lpstr>Html5 IFRAME</vt:lpstr>
      <vt:lpstr>FORM-1</vt:lpstr>
      <vt:lpstr>FORM-2</vt:lpstr>
      <vt:lpstr>FORM ÖDEV-6</vt:lpstr>
      <vt:lpstr>FORM ÖDEV-6  DEVAM</vt:lpstr>
      <vt:lpstr>Proje-1 one - pages</vt:lpstr>
      <vt:lpstr>KURS PROJE İŞLEYİŞİ</vt:lpstr>
      <vt:lpstr>PROJELERİMİZ</vt:lpstr>
      <vt:lpstr>PowerPoint Sunusu</vt:lpstr>
      <vt:lpstr>One-pages seo optimizasyonu</vt:lpstr>
      <vt:lpstr>Html5 nav (MENU)</vt:lpstr>
      <vt:lpstr>header</vt:lpstr>
      <vt:lpstr>Maın -sectıon</vt:lpstr>
      <vt:lpstr>Maın –sectıon -2</vt:lpstr>
      <vt:lpstr>HAYDİ PROJE YAPALIM</vt:lpstr>
      <vt:lpstr>ÖDEVLER</vt:lpstr>
      <vt:lpstr>PowerPoint Sunusu</vt:lpstr>
      <vt:lpstr>JavaScript(JAVASCRİPT JavaScript)  java full stack developer hamit mızrak.</vt:lpstr>
      <vt:lpstr>                CSS-3             JAVA FULL STACK DEVELOPER            Hamit Mızrak</vt:lpstr>
      <vt:lpstr>css3</vt:lpstr>
      <vt:lpstr>PowerPoint Sunusu</vt:lpstr>
      <vt:lpstr>Syntax</vt:lpstr>
      <vt:lpstr>INLİNE CSS3</vt:lpstr>
      <vt:lpstr>INTERNAL CSS</vt:lpstr>
      <vt:lpstr>EXTERNAL CSS</vt:lpstr>
      <vt:lpstr>CSS ID ID: unique (tek benzersiz)</vt:lpstr>
      <vt:lpstr>CSS CLASS</vt:lpstr>
      <vt:lpstr>!important</vt:lpstr>
      <vt:lpstr>DIVISION=DIV</vt:lpstr>
      <vt:lpstr>Div Ödev-2 </vt:lpstr>
      <vt:lpstr>PowerPoint Sunusu</vt:lpstr>
      <vt:lpstr>MARGİN</vt:lpstr>
      <vt:lpstr>  PADDiNG                  </vt:lpstr>
      <vt:lpstr>                 COLOR </vt:lpstr>
      <vt:lpstr>BORDER</vt:lpstr>
      <vt:lpstr>Border ödev</vt:lpstr>
      <vt:lpstr>font</vt:lpstr>
      <vt:lpstr>FONT</vt:lpstr>
      <vt:lpstr>ICON</vt:lpstr>
      <vt:lpstr>TEXT FORMATTER</vt:lpstr>
      <vt:lpstr>DİSPLAY:</vt:lpstr>
      <vt:lpstr>   FLOAT</vt:lpstr>
      <vt:lpstr>Float ödev</vt:lpstr>
      <vt:lpstr>LIST FORMATTER</vt:lpstr>
      <vt:lpstr>GROUP SELECTOR </vt:lpstr>
      <vt:lpstr>ATTRIBUTE SELECTORS </vt:lpstr>
      <vt:lpstr>PSEUDO SELECTOR</vt:lpstr>
      <vt:lpstr>PSEUDO ELEMENTS </vt:lpstr>
      <vt:lpstr>PSEUDO CLASS-1</vt:lpstr>
      <vt:lpstr>PSEUDO CLASS-2 (LeVHA)</vt:lpstr>
      <vt:lpstr>BOX-SHADOW</vt:lpstr>
      <vt:lpstr>BOX-SİZİNG</vt:lpstr>
      <vt:lpstr>TRANSITION</vt:lpstr>
      <vt:lpstr>PowerPoint Sunusu</vt:lpstr>
      <vt:lpstr>BOX-SHADOW &amp; TRANSITION ÖDEV</vt:lpstr>
      <vt:lpstr>INHERIT &amp; IMPORTANT</vt:lpstr>
      <vt:lpstr>PICTURE (OBJECT-FIT)</vt:lpstr>
      <vt:lpstr>CALC</vt:lpstr>
      <vt:lpstr>CSS-3 Responsive design java full stack developer hamit mızrak</vt:lpstr>
      <vt:lpstr>Responsive design nedir?</vt:lpstr>
      <vt:lpstr>Sıkça kullanacağımız attrıbuteler</vt:lpstr>
      <vt:lpstr>PowerPoint Sunusu</vt:lpstr>
      <vt:lpstr>@medıa query Dikkattt: and ile boşluk olmalıdır.</vt:lpstr>
      <vt:lpstr>break POINTS NEDİR</vt:lpstr>
      <vt:lpstr>Medıa query MONA</vt:lpstr>
      <vt:lpstr>– and </vt:lpstr>
      <vt:lpstr>– only </vt:lpstr>
      <vt:lpstr>– not </vt:lpstr>
      <vt:lpstr>– MULTI (Birden fazla sorgu) </vt:lpstr>
      <vt:lpstr>@medıa query sıklıkla yapılan hatalar</vt:lpstr>
      <vt:lpstr>@medıa query alternative</vt:lpstr>
      <vt:lpstr>Unutmayalım-1</vt:lpstr>
      <vt:lpstr>Unutmayalım-2</vt:lpstr>
      <vt:lpstr>Unutmayalım-3</vt:lpstr>
      <vt:lpstr>tavsiye</vt:lpstr>
      <vt:lpstr>Unutmayalım-3</vt:lpstr>
      <vt:lpstr>Float unutmayalım</vt:lpstr>
      <vt:lpstr>PowerPoint Sunusu</vt:lpstr>
      <vt:lpstr>Kutu responsive</vt:lpstr>
      <vt:lpstr>Bootstrap-Responsive </vt:lpstr>
      <vt:lpstr>Responsive picture</vt:lpstr>
      <vt:lpstr>Ölçüler (rem-responsive kullan)</vt:lpstr>
      <vt:lpstr>Responsive başlanacak devıces</vt:lpstr>
      <vt:lpstr>1.TASARIM TELEFON İÇİN</vt:lpstr>
      <vt:lpstr>Block elemanlar</vt:lpstr>
      <vt:lpstr>Inlıne elemanlar</vt:lpstr>
      <vt:lpstr>CSS3- Nav(MENU)</vt:lpstr>
      <vt:lpstr>ÖDEVLER</vt:lpstr>
      <vt:lpstr>POSITIONS</vt:lpstr>
      <vt:lpstr>                          FORM ÖDEV </vt:lpstr>
      <vt:lpstr>FORM KULLANDIKLARIMIZ</vt:lpstr>
      <vt:lpstr>NAV (MENU) ÖDEV</vt:lpstr>
      <vt:lpstr>DROPDOWNL LİST (NAV MENU)</vt:lpstr>
      <vt:lpstr>ÖDEV</vt:lpstr>
      <vt:lpstr>TABLE ÖDEV</vt:lpstr>
      <vt:lpstr>LİNK STYLE ÖDEV</vt:lpstr>
      <vt:lpstr>PICTURES GALERIES</vt:lpstr>
      <vt:lpstr>Proje hazırlığı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1-)Visual studıo kurulumu </dc:title>
  <dc:creator>Java</dc:creator>
  <cp:lastModifiedBy>Microsoft hesabı</cp:lastModifiedBy>
  <cp:revision>2253</cp:revision>
  <dcterms:created xsi:type="dcterms:W3CDTF">2019-05-18T11:16:45Z</dcterms:created>
  <dcterms:modified xsi:type="dcterms:W3CDTF">2021-07-11T16:12:10Z</dcterms:modified>
</cp:coreProperties>
</file>